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notesMasterIdLst>
    <p:notesMasterId r:id="rId32"/>
  </p:notesMasterIdLst>
  <p:handoutMasterIdLst>
    <p:handoutMasterId r:id="rId33"/>
  </p:handoutMasterIdLst>
  <p:sldIdLst>
    <p:sldId id="588" r:id="rId2"/>
    <p:sldId id="598" r:id="rId3"/>
    <p:sldId id="599" r:id="rId4"/>
    <p:sldId id="600" r:id="rId5"/>
    <p:sldId id="601" r:id="rId6"/>
    <p:sldId id="602" r:id="rId7"/>
    <p:sldId id="379" r:id="rId8"/>
    <p:sldId id="493" r:id="rId9"/>
    <p:sldId id="590" r:id="rId10"/>
    <p:sldId id="591" r:id="rId11"/>
    <p:sldId id="510" r:id="rId12"/>
    <p:sldId id="473" r:id="rId13"/>
    <p:sldId id="603" r:id="rId14"/>
    <p:sldId id="604" r:id="rId15"/>
    <p:sldId id="509" r:id="rId16"/>
    <p:sldId id="605" r:id="rId17"/>
    <p:sldId id="607" r:id="rId18"/>
    <p:sldId id="611" r:id="rId19"/>
    <p:sldId id="612" r:id="rId20"/>
    <p:sldId id="610" r:id="rId21"/>
    <p:sldId id="613" r:id="rId22"/>
    <p:sldId id="606" r:id="rId23"/>
    <p:sldId id="448" r:id="rId24"/>
    <p:sldId id="512" r:id="rId25"/>
    <p:sldId id="614" r:id="rId26"/>
    <p:sldId id="625" r:id="rId27"/>
    <p:sldId id="626" r:id="rId28"/>
    <p:sldId id="627" r:id="rId29"/>
    <p:sldId id="554" r:id="rId30"/>
    <p:sldId id="615" r:id="rId31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B41B1D"/>
    <a:srgbClr val="FFFF66"/>
    <a:srgbClr val="008000"/>
    <a:srgbClr val="3399FF"/>
    <a:srgbClr val="99CCFF"/>
    <a:srgbClr val="CCECFF"/>
    <a:srgbClr val="66FFFF"/>
    <a:srgbClr val="0000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309" autoAdjust="0"/>
    <p:restoredTop sz="96586" autoAdjust="0"/>
  </p:normalViewPr>
  <p:slideViewPr>
    <p:cSldViewPr snapToGrid="0">
      <p:cViewPr varScale="1">
        <p:scale>
          <a:sx n="118" d="100"/>
          <a:sy n="118" d="100"/>
        </p:scale>
        <p:origin x="1116" y="10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788" y="-72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7057" cy="46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7" tIns="46523" rIns="93047" bIns="46523" numCol="1" anchor="t" anchorCtr="0" compatLnSpc="1">
            <a:prstTxWarp prst="textNoShape">
              <a:avLst/>
            </a:prstTxWarp>
          </a:bodyPr>
          <a:lstStyle>
            <a:lvl1pPr>
              <a:defRPr sz="1300" i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399" y="1"/>
            <a:ext cx="3067057" cy="46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7" tIns="46523" rIns="93047" bIns="46523" numCol="1" anchor="t" anchorCtr="0" compatLnSpc="1">
            <a:prstTxWarp prst="textNoShape">
              <a:avLst/>
            </a:prstTxWarp>
          </a:bodyPr>
          <a:lstStyle>
            <a:lvl1pPr algn="r">
              <a:defRPr sz="1300" i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3955"/>
            <a:ext cx="3067057" cy="46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7" tIns="46523" rIns="93047" bIns="46523" numCol="1" anchor="b" anchorCtr="0" compatLnSpc="1">
            <a:prstTxWarp prst="textNoShape">
              <a:avLst/>
            </a:prstTxWarp>
          </a:bodyPr>
          <a:lstStyle>
            <a:lvl1pPr>
              <a:defRPr sz="1300" i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399" y="8893955"/>
            <a:ext cx="3067057" cy="46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7" tIns="46523" rIns="93047" bIns="46523" numCol="1" anchor="b" anchorCtr="0" compatLnSpc="1">
            <a:prstTxWarp prst="textNoShape">
              <a:avLst/>
            </a:prstTxWarp>
          </a:bodyPr>
          <a:lstStyle>
            <a:lvl1pPr algn="r">
              <a:defRPr sz="1300" i="0">
                <a:latin typeface="Arial" pitchFamily="34" charset="0"/>
              </a:defRPr>
            </a:lvl1pPr>
          </a:lstStyle>
          <a:p>
            <a:pPr>
              <a:defRPr/>
            </a:pPr>
            <a:fld id="{8CBEDFDD-9037-485D-8D2E-F3A8F87E4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46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7057" cy="46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1" tIns="46965" rIns="93931" bIns="46965" numCol="1" anchor="t" anchorCtr="0" compatLnSpc="1">
            <a:prstTxWarp prst="textNoShape">
              <a:avLst/>
            </a:prstTxWarp>
          </a:bodyPr>
          <a:lstStyle>
            <a:lvl1pPr defTabSz="938545">
              <a:defRPr sz="1300" i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399" y="1"/>
            <a:ext cx="3067057" cy="46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1" tIns="46965" rIns="93931" bIns="46965" numCol="1" anchor="t" anchorCtr="0" compatLnSpc="1">
            <a:prstTxWarp prst="textNoShape">
              <a:avLst/>
            </a:prstTxWarp>
          </a:bodyPr>
          <a:lstStyle>
            <a:lvl1pPr algn="r" defTabSz="938545">
              <a:defRPr sz="1300" i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703263"/>
            <a:ext cx="4679950" cy="3509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32" y="4447784"/>
            <a:ext cx="5661012" cy="421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1" tIns="46965" rIns="93931" bIns="469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3955"/>
            <a:ext cx="3067057" cy="46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1" tIns="46965" rIns="93931" bIns="46965" numCol="1" anchor="b" anchorCtr="0" compatLnSpc="1">
            <a:prstTxWarp prst="textNoShape">
              <a:avLst/>
            </a:prstTxWarp>
          </a:bodyPr>
          <a:lstStyle>
            <a:lvl1pPr defTabSz="938545">
              <a:defRPr sz="1300" i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399" y="8893955"/>
            <a:ext cx="3067057" cy="46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1" tIns="46965" rIns="93931" bIns="46965" numCol="1" anchor="b" anchorCtr="0" compatLnSpc="1">
            <a:prstTxWarp prst="textNoShape">
              <a:avLst/>
            </a:prstTxWarp>
          </a:bodyPr>
          <a:lstStyle>
            <a:lvl1pPr algn="r" defTabSz="938545">
              <a:defRPr sz="1300" i="0">
                <a:latin typeface="Arial" pitchFamily="34" charset="0"/>
              </a:defRPr>
            </a:lvl1pPr>
          </a:lstStyle>
          <a:p>
            <a:pPr>
              <a:defRPr/>
            </a:pPr>
            <a:fld id="{9FAED7B4-E54D-4A89-850A-B743173B9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75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915AEF-0D5B-4D23-988F-22E5ACB0B7CD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2628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The thinking and development stage</a:t>
            </a:r>
            <a:r>
              <a:rPr lang="en-US" baseline="0" dirty="0" smtClean="0">
                <a:latin typeface="Arial" pitchFamily="34" charset="0"/>
              </a:rPr>
              <a:t> can be complicated. But in fact it is in the shared building of the model, and then iterations of commentary and feedback, that many of the gains are achieved – this is where people manage to get on the same page in terms of their understanding of what their program is about.   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41D139-A53E-4549-B837-669A01F12F0D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8231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41D139-A53E-4549-B837-669A01F12F0D}" type="slidenum">
              <a:rPr lang="en-US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42253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Netway is a key tool for developing Logic Model, Pathway Model, Evaluation Plans</a:t>
            </a:r>
          </a:p>
          <a:p>
            <a:endParaRPr lang="en-US" dirty="0" smtClean="0"/>
          </a:p>
          <a:p>
            <a:r>
              <a:rPr lang="en-US" dirty="0" smtClean="0"/>
              <a:t>And sharing ideas, learning from others, identifying shared outcomes (because you can see and search everything in the Netway, even though you can</a:t>
            </a:r>
            <a:r>
              <a:rPr lang="en-US" baseline="0" dirty="0" smtClean="0"/>
              <a:t> only create and edit your own, plus there are built-in mechanisms for keeping track of outcomes that are common to multiple programs.)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AED7B4-E54D-4A89-850A-B743173B990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68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36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6853F0-2861-4399-95EB-E4B9A810BC9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01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2BCE25-B829-424B-ABD5-6B29743A2437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04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2BCE25-B829-424B-ABD5-6B29743A2437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410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41D139-A53E-4549-B837-669A01F12F0D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08112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Pathway model is a graphical version of a logic model,</a:t>
            </a:r>
            <a:r>
              <a:rPr lang="en-US" baseline="0" dirty="0" smtClean="0"/>
              <a:t> but conveys the program logic much more specifically.  Visual tool is more appealing and (in practice) a more powerful tool for sharing perspectives, getting diverse stakeholders on the same page, etc.</a:t>
            </a:r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19F4AF-FD1C-4AEA-8A81-B3CE8F27512C}" type="slidenum">
              <a:rPr lang="en-US" smtClean="0">
                <a:latin typeface="Arial" charset="0"/>
              </a:rPr>
              <a:pPr/>
              <a:t>12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517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CE66A-3610-481B-B452-3CC0F33ABC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59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19F4AF-FD1C-4AEA-8A81-B3CE8F27512C}" type="slidenum">
              <a:rPr lang="en-US" smtClean="0">
                <a:latin typeface="Arial" charset="0"/>
              </a:rPr>
              <a:pPr/>
              <a:t>15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109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89213" y="720725"/>
            <a:ext cx="4794250" cy="3595688"/>
          </a:xfrm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Each model is unique!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19F4AF-FD1C-4AEA-8A81-B3CE8F27512C}" type="slidenum">
              <a:rPr lang="en-US" smtClean="0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218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144000" cy="222251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itle 18"/>
          <p:cNvSpPr txBox="1">
            <a:spLocks/>
          </p:cNvSpPr>
          <p:nvPr/>
        </p:nvSpPr>
        <p:spPr>
          <a:xfrm>
            <a:off x="638700" y="4241800"/>
            <a:ext cx="7215996" cy="111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2819296"/>
            <a:ext cx="7848600" cy="752473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3802592"/>
            <a:ext cx="7086600" cy="135360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5726644"/>
            <a:ext cx="2743200" cy="486833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0" y="914400"/>
            <a:ext cx="5867400" cy="0"/>
          </a:xfrm>
          <a:prstGeom prst="line">
            <a:avLst/>
          </a:prstGeom>
          <a:noFill/>
          <a:ln w="76200">
            <a:solidFill>
              <a:srgbClr val="B41B1D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i="0"/>
          </a:p>
        </p:txBody>
      </p:sp>
      <p:sp>
        <p:nvSpPr>
          <p:cNvPr id="13" name="Rectangle 14"/>
          <p:cNvSpPr>
            <a:spLocks noChangeArrowheads="1"/>
          </p:cNvSpPr>
          <p:nvPr userDrawn="1"/>
        </p:nvSpPr>
        <p:spPr bwMode="auto">
          <a:xfrm>
            <a:off x="990600" y="0"/>
            <a:ext cx="8153400" cy="944563"/>
          </a:xfrm>
          <a:prstGeom prst="rect">
            <a:avLst/>
          </a:prstGeom>
          <a:solidFill>
            <a:srgbClr val="B41B1D"/>
          </a:solidFill>
          <a:ln w="9525">
            <a:solidFill>
              <a:srgbClr val="B41B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1800" b="1" i="0" dirty="0">
                <a:solidFill>
                  <a:schemeClr val="bg1"/>
                </a:solidFill>
              </a:rPr>
              <a:t>Cornell University</a:t>
            </a:r>
          </a:p>
          <a:p>
            <a:pPr>
              <a:defRPr/>
            </a:pPr>
            <a:r>
              <a:rPr lang="en-US" sz="1200" i="0" dirty="0">
                <a:solidFill>
                  <a:schemeClr val="bg1"/>
                </a:solidFill>
              </a:rPr>
              <a:t>Cornell Office for Research </a:t>
            </a:r>
            <a:endParaRPr lang="en-US" sz="1200" i="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1200" i="0" dirty="0" smtClean="0">
                <a:solidFill>
                  <a:schemeClr val="bg1"/>
                </a:solidFill>
              </a:rPr>
              <a:t>on </a:t>
            </a:r>
            <a:r>
              <a:rPr lang="en-US" sz="1200" i="0" dirty="0">
                <a:solidFill>
                  <a:schemeClr val="bg1"/>
                </a:solidFill>
              </a:rPr>
              <a:t>Evaluation (CORE)</a:t>
            </a:r>
          </a:p>
        </p:txBody>
      </p:sp>
    </p:spTree>
    <p:extLst>
      <p:ext uri="{BB962C8B-B14F-4D97-AF65-F5344CB8AC3E}">
        <p14:creationId xmlns:p14="http://schemas.microsoft.com/office/powerpoint/2010/main" val="176700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9144000" cy="222251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3" y="1447802"/>
            <a:ext cx="8678863" cy="3998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3"/>
          <p:cNvSpPr>
            <a:spLocks noGrp="1"/>
          </p:cNvSpPr>
          <p:nvPr>
            <p:ph type="title"/>
          </p:nvPr>
        </p:nvSpPr>
        <p:spPr>
          <a:xfrm>
            <a:off x="287899" y="615757"/>
            <a:ext cx="8664908" cy="60344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36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9144000" cy="222251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/>
          <p:cNvSpPr txBox="1"/>
          <p:nvPr/>
        </p:nvSpPr>
        <p:spPr>
          <a:xfrm>
            <a:off x="438726" y="4756730"/>
            <a:ext cx="825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smtClean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4" y="1447800"/>
            <a:ext cx="4050507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7"/>
            <a:ext cx="6554707" cy="60344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9" y="1447800"/>
            <a:ext cx="4358795" cy="4876800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19500" y="-69413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mtClean="0">
                <a:solidFill>
                  <a:schemeClr val="bg1"/>
                </a:solidFill>
              </a:rPr>
              <a:t>Cornell University</a:t>
            </a:r>
            <a:endParaRPr lang="en-US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32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2317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461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1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Arial" charset="0"/>
          <a:ea typeface="Arial" charset="0"/>
          <a:cs typeface="Arial" charset="0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accent2"/>
          </a:solidFill>
          <a:latin typeface="Arial" charset="0"/>
          <a:ea typeface="Arial" charset="0"/>
          <a:cs typeface="Arial" charset="0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Arial" charset="0"/>
          <a:ea typeface="Arial" charset="0"/>
          <a:cs typeface="Arial" charset="0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accent2"/>
          </a:solidFill>
          <a:latin typeface="Arial" charset="0"/>
          <a:ea typeface="Arial" charset="0"/>
          <a:cs typeface="Arial" charset="0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accent2"/>
          </a:solidFill>
          <a:latin typeface="Arial" charset="0"/>
          <a:ea typeface="Arial" charset="0"/>
          <a:cs typeface="Arial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liberalserving.typepad.com/photos/uncategorized/hanger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hyperlink" Target="http://www.evaluationnetway.co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ore.human.cornell.edu/" TargetMode="External"/><Relationship Id="rId2" Type="http://schemas.openxmlformats.org/officeDocument/2006/relationships/hyperlink" Target="mailto:wmt1@cornell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spinetree.org/spinetree/core/graphics/index.html#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re.human.cornell.ed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10967" y="1727876"/>
            <a:ext cx="7772400" cy="1001198"/>
          </a:xfrm>
        </p:spPr>
        <p:txBody>
          <a:bodyPr/>
          <a:lstStyle/>
          <a:p>
            <a:pPr algn="ctr"/>
            <a:r>
              <a:rPr lang="en-US" dirty="0"/>
              <a:t>Practical Techniques for Planning Evaluations: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/>
              <a:t>The System Evaluation Protocol</a:t>
            </a:r>
            <a:endParaRPr lang="en-US" sz="1400" dirty="0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42166" y="4857226"/>
            <a:ext cx="8278153" cy="1819728"/>
          </a:xfrm>
        </p:spPr>
        <p:txBody>
          <a:bodyPr>
            <a:normAutofit lnSpcReduction="10000"/>
          </a:bodyPr>
          <a:lstStyle/>
          <a:p>
            <a:pPr algn="r"/>
            <a:r>
              <a:rPr lang="en-US" sz="1600" dirty="0" smtClean="0"/>
              <a:t>Workshop</a:t>
            </a:r>
            <a:r>
              <a:rPr lang="en-US" sz="1200" dirty="0" smtClean="0"/>
              <a:t> </a:t>
            </a:r>
          </a:p>
          <a:p>
            <a:pPr algn="r"/>
            <a:r>
              <a:rPr lang="en-US" sz="1200" dirty="0" smtClean="0"/>
              <a:t>prepared for the </a:t>
            </a:r>
          </a:p>
          <a:p>
            <a:pPr algn="r"/>
            <a:r>
              <a:rPr lang="en-US" sz="1600" dirty="0" smtClean="0"/>
              <a:t>National Centre for External </a:t>
            </a:r>
          </a:p>
          <a:p>
            <a:pPr algn="r"/>
            <a:r>
              <a:rPr lang="en-US" sz="1600" dirty="0" smtClean="0"/>
              <a:t>Evaluation of Education (NCEEE)</a:t>
            </a:r>
          </a:p>
          <a:p>
            <a:pPr algn="r"/>
            <a:endParaRPr lang="en-US" sz="1600" dirty="0"/>
          </a:p>
          <a:p>
            <a:pPr algn="r"/>
            <a:r>
              <a:rPr lang="en-US" sz="1600" dirty="0" smtClean="0"/>
              <a:t>May 23, 2019</a:t>
            </a:r>
            <a:endParaRPr lang="en-US" sz="1600" dirty="0"/>
          </a:p>
          <a:p>
            <a:pPr algn="r"/>
            <a:r>
              <a:rPr lang="en-US" sz="1200" dirty="0" smtClean="0"/>
              <a:t>Zagreb, Croatia</a:t>
            </a:r>
            <a:endParaRPr lang="en-US" sz="1200" dirty="0"/>
          </a:p>
          <a:p>
            <a:pPr algn="r"/>
            <a:endParaRPr lang="en-US" sz="1600" dirty="0" smtClean="0"/>
          </a:p>
          <a:p>
            <a:pPr algn="r"/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343247" y="3054326"/>
            <a:ext cx="6400800" cy="74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i="0" kern="0" dirty="0" smtClean="0"/>
              <a:t>William M. Trochim</a:t>
            </a:r>
          </a:p>
          <a:p>
            <a:r>
              <a:rPr lang="en-US" sz="1200" i="0" kern="0" dirty="0" smtClean="0"/>
              <a:t>Cornell University</a:t>
            </a:r>
          </a:p>
        </p:txBody>
      </p:sp>
    </p:spTree>
    <p:extLst>
      <p:ext uri="{BB962C8B-B14F-4D97-AF65-F5344CB8AC3E}">
        <p14:creationId xmlns:p14="http://schemas.microsoft.com/office/powerpoint/2010/main" val="2142474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Structures and Pathway Models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07" y="1326981"/>
            <a:ext cx="5016780" cy="38801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56" y="5411445"/>
            <a:ext cx="5349524" cy="14465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79636" y="-20642"/>
            <a:ext cx="1864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Logic &amp; Pathway Models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53328" y="1692612"/>
            <a:ext cx="297389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What leads to what?</a:t>
            </a:r>
          </a:p>
          <a:p>
            <a:endParaRPr lang="en-US" sz="2400" dirty="0">
              <a:solidFill>
                <a:schemeClr val="accent2"/>
              </a:solidFill>
            </a:endParaRPr>
          </a:p>
          <a:p>
            <a:pPr algn="ctr"/>
            <a:r>
              <a:rPr lang="en-US" sz="2400" dirty="0">
                <a:solidFill>
                  <a:schemeClr val="accent2"/>
                </a:solidFill>
              </a:rPr>
              <a:t>o</a:t>
            </a:r>
            <a:r>
              <a:rPr lang="en-US" sz="2400" dirty="0" smtClean="0">
                <a:solidFill>
                  <a:schemeClr val="accent2"/>
                </a:solidFill>
              </a:rPr>
              <a:t>r</a:t>
            </a:r>
          </a:p>
          <a:p>
            <a:endParaRPr lang="en-US" sz="2400" dirty="0">
              <a:solidFill>
                <a:schemeClr val="accent2"/>
              </a:solidFill>
            </a:endParaRPr>
          </a:p>
          <a:p>
            <a:r>
              <a:rPr lang="en-US" sz="2400" dirty="0" smtClean="0">
                <a:solidFill>
                  <a:schemeClr val="accent2"/>
                </a:solidFill>
              </a:rPr>
              <a:t>…and then, 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     and then, 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       and then…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41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M development 2.jpg"/>
          <p:cNvPicPr>
            <a:picLocks noChangeAspect="1"/>
          </p:cNvPicPr>
          <p:nvPr/>
        </p:nvPicPr>
        <p:blipFill rotWithShape="1">
          <a:blip r:embed="rId3" cstate="print"/>
          <a:srcRect l="20253" t="20556" r="8232" b="7350"/>
          <a:stretch/>
        </p:blipFill>
        <p:spPr>
          <a:xfrm>
            <a:off x="309165" y="279984"/>
            <a:ext cx="8557433" cy="64701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79636" y="-20642"/>
            <a:ext cx="1864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Logic &amp; Pathway Models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63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hoose-health-series--id-15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98983"/>
            <a:ext cx="9144000" cy="4460033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 Model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" y="617793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b="1" i="0" dirty="0" smtClean="0">
                <a:latin typeface="Tahoma" pitchFamily="34" charset="0"/>
              </a:rPr>
              <a:t>CCE Madison County: </a:t>
            </a:r>
            <a:r>
              <a:rPr lang="en-US" sz="1400" b="1" dirty="0" smtClean="0">
                <a:latin typeface="Tahoma" pitchFamily="34" charset="0"/>
              </a:rPr>
              <a:t>Choose Health Series</a:t>
            </a:r>
            <a:endParaRPr lang="en-US" sz="1400" b="1" i="0" dirty="0">
              <a:latin typeface="Tahoma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1400" b="1" i="0" dirty="0">
                <a:latin typeface="Tahoma" pitchFamily="34" charset="0"/>
              </a:rPr>
              <a:t>Pathway Model, </a:t>
            </a:r>
            <a:r>
              <a:rPr lang="en-US" sz="1400" b="1" i="0" dirty="0" smtClean="0">
                <a:latin typeface="Tahoma" pitchFamily="34" charset="0"/>
              </a:rPr>
              <a:t>May 2011</a:t>
            </a:r>
            <a:endParaRPr lang="en-US" sz="1400" b="1" i="0" dirty="0">
              <a:latin typeface="Tahoma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42996" y="5505685"/>
            <a:ext cx="685800" cy="274638"/>
          </a:xfrm>
          <a:prstGeom prst="roundRect">
            <a:avLst/>
          </a:prstGeom>
          <a:solidFill>
            <a:srgbClr val="FFFFE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tx1"/>
                </a:solidFill>
              </a:rPr>
              <a:t>Activities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8276421" y="5505685"/>
            <a:ext cx="749664" cy="274638"/>
          </a:xfrm>
          <a:prstGeom prst="rect">
            <a:avLst/>
          </a:prstGeom>
          <a:solidFill>
            <a:srgbClr val="FFCCFF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tx1"/>
                </a:solidFill>
              </a:rPr>
              <a:t>Short Term Outcomes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31884" y="5827948"/>
            <a:ext cx="685800" cy="274637"/>
          </a:xfrm>
          <a:prstGeom prst="rect">
            <a:avLst/>
          </a:prstGeom>
          <a:solidFill>
            <a:srgbClr val="CCCCFF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tx1"/>
                </a:solidFill>
              </a:rPr>
              <a:t>Mid Term Outcomes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262134" y="5831123"/>
            <a:ext cx="749664" cy="274637"/>
          </a:xfrm>
          <a:prstGeom prst="rect">
            <a:avLst/>
          </a:prstGeom>
          <a:solidFill>
            <a:srgbClr val="CCFFCC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tx1"/>
                </a:solidFill>
              </a:rPr>
              <a:t>Long-Term Outcomes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79636" y="-20642"/>
            <a:ext cx="1864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Logic &amp; Pathway Models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57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343" y="1517769"/>
            <a:ext cx="7886700" cy="994172"/>
          </a:xfrm>
        </p:spPr>
        <p:txBody>
          <a:bodyPr/>
          <a:lstStyle/>
          <a:p>
            <a:r>
              <a:rPr lang="en-US" dirty="0"/>
              <a:t>Pathway Models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763946" y="3185518"/>
            <a:ext cx="7471493" cy="234196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700" dirty="0"/>
              <a:t>Tell the story of how a project or program “works”</a:t>
            </a:r>
          </a:p>
          <a:p>
            <a:r>
              <a:rPr lang="en-US" sz="2700" dirty="0"/>
              <a:t>Present the project’s </a:t>
            </a:r>
            <a:r>
              <a:rPr lang="en-US" sz="2700" u="sng" dirty="0"/>
              <a:t>theory of change</a:t>
            </a:r>
          </a:p>
          <a:p>
            <a:r>
              <a:rPr lang="en-US" sz="2700" dirty="0"/>
              <a:t>Reveal complexity, interactions, and progression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036" y="1230557"/>
            <a:ext cx="2588394" cy="166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279636" y="-20642"/>
            <a:ext cx="1864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Logic &amp; Pathway Models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77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68580" tIns="34290" rIns="68580" bIns="34290" rtlCol="0" anchor="t" anchorCtr="0">
            <a:normAutofit/>
          </a:bodyPr>
          <a:lstStyle/>
          <a:p>
            <a:pPr algn="ctr"/>
            <a:r>
              <a:rPr lang="en-US" altLang="en-US" dirty="0"/>
              <a:t>How Logic Model and Pathway Model relate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975374" y="1921217"/>
            <a:ext cx="4915313" cy="3528789"/>
            <a:chOff x="2975374" y="1921217"/>
            <a:chExt cx="4915313" cy="3528789"/>
          </a:xfrm>
        </p:grpSpPr>
        <p:sp>
          <p:nvSpPr>
            <p:cNvPr id="17411" name="Oval 6"/>
            <p:cNvSpPr>
              <a:spLocks noChangeArrowheads="1"/>
            </p:cNvSpPr>
            <p:nvPr/>
          </p:nvSpPr>
          <p:spPr bwMode="auto">
            <a:xfrm>
              <a:off x="2975374" y="2267465"/>
              <a:ext cx="4800185" cy="3182541"/>
            </a:xfrm>
            <a:prstGeom prst="ellipse">
              <a:avLst/>
            </a:prstGeom>
            <a:noFill/>
            <a:ln w="38100" algn="ctr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14" name="TextBox 9"/>
            <p:cNvSpPr txBox="1">
              <a:spLocks noChangeArrowheads="1"/>
            </p:cNvSpPr>
            <p:nvPr/>
          </p:nvSpPr>
          <p:spPr bwMode="auto">
            <a:xfrm>
              <a:off x="5914249" y="1921217"/>
              <a:ext cx="19764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7030A0"/>
                  </a:solidFill>
                </a:rPr>
                <a:t>Pathway Model</a:t>
              </a:r>
            </a:p>
          </p:txBody>
        </p:sp>
        <p:sp>
          <p:nvSpPr>
            <p:cNvPr id="17419" name="TextBox 14"/>
            <p:cNvSpPr txBox="1">
              <a:spLocks noChangeArrowheads="1"/>
            </p:cNvSpPr>
            <p:nvPr/>
          </p:nvSpPr>
          <p:spPr bwMode="auto">
            <a:xfrm>
              <a:off x="5196153" y="2561208"/>
              <a:ext cx="149392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US" altLang="en-US" b="1" dirty="0" smtClean="0">
                  <a:solidFill>
                    <a:srgbClr val="7030A0"/>
                  </a:solidFill>
                </a:rPr>
                <a:t>Causality</a:t>
              </a:r>
              <a:r>
                <a:rPr lang="en-US" altLang="en-US" b="1" dirty="0">
                  <a:solidFill>
                    <a:srgbClr val="7030A0"/>
                  </a:solidFill>
                </a:rPr>
                <a:t>,</a:t>
              </a:r>
              <a:endParaRPr lang="en-US" altLang="en-US" b="1" dirty="0" smtClean="0">
                <a:solidFill>
                  <a:srgbClr val="7030A0"/>
                </a:solidFill>
              </a:endParaRPr>
            </a:p>
            <a:p>
              <a:pPr algn="r" eaLnBrk="1" hangingPunct="1"/>
              <a:r>
                <a:rPr lang="en-US" altLang="en-US" b="1" dirty="0" smtClean="0">
                  <a:solidFill>
                    <a:srgbClr val="7030A0"/>
                  </a:solidFill>
                </a:rPr>
                <a:t>Program </a:t>
              </a:r>
              <a:r>
                <a:rPr lang="en-US" altLang="en-US" b="1" dirty="0">
                  <a:solidFill>
                    <a:srgbClr val="7030A0"/>
                  </a:solidFill>
                </a:rPr>
                <a:t>Theory</a:t>
              </a:r>
            </a:p>
          </p:txBody>
        </p:sp>
        <p:sp>
          <p:nvSpPr>
            <p:cNvPr id="17420" name="TextBox 15"/>
            <p:cNvSpPr txBox="1">
              <a:spLocks noChangeArrowheads="1"/>
            </p:cNvSpPr>
            <p:nvPr/>
          </p:nvSpPr>
          <p:spPr bwMode="auto">
            <a:xfrm>
              <a:off x="5876818" y="3588892"/>
              <a:ext cx="172681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US" altLang="en-US" b="1" dirty="0">
                  <a:solidFill>
                    <a:srgbClr val="7030A0"/>
                  </a:solidFill>
                </a:rPr>
                <a:t>Shows “sub-programs”</a:t>
              </a:r>
            </a:p>
          </p:txBody>
        </p:sp>
        <p:sp>
          <p:nvSpPr>
            <p:cNvPr id="17421" name="TextBox 16"/>
            <p:cNvSpPr txBox="1">
              <a:spLocks noChangeArrowheads="1"/>
            </p:cNvSpPr>
            <p:nvPr/>
          </p:nvSpPr>
          <p:spPr bwMode="auto">
            <a:xfrm>
              <a:off x="5145780" y="4321863"/>
              <a:ext cx="1422139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US" altLang="en-US" b="1" dirty="0">
                  <a:solidFill>
                    <a:srgbClr val="7030A0"/>
                  </a:solidFill>
                </a:rPr>
                <a:t>Tells “story” graphically</a:t>
              </a:r>
            </a:p>
          </p:txBody>
        </p:sp>
      </p:grpSp>
      <p:sp>
        <p:nvSpPr>
          <p:cNvPr id="17422" name="TextBox 17"/>
          <p:cNvSpPr txBox="1">
            <a:spLocks noChangeArrowheads="1"/>
          </p:cNvSpPr>
          <p:nvPr/>
        </p:nvSpPr>
        <p:spPr bwMode="auto">
          <a:xfrm>
            <a:off x="3521293" y="3024817"/>
            <a:ext cx="174188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993300"/>
                </a:solidFill>
              </a:rPr>
              <a:t>Core Program Model elements</a:t>
            </a:r>
            <a:r>
              <a:rPr lang="en-US" altLang="en-US" b="1" dirty="0" smtClean="0">
                <a:solidFill>
                  <a:srgbClr val="993300"/>
                </a:solidFill>
              </a:rPr>
              <a:t>:</a:t>
            </a:r>
          </a:p>
          <a:p>
            <a:pPr algn="ctr" eaLnBrk="1" hangingPunct="1"/>
            <a:r>
              <a:rPr lang="en-US" altLang="en-US" b="1" dirty="0" smtClean="0">
                <a:solidFill>
                  <a:srgbClr val="993300"/>
                </a:solidFill>
              </a:rPr>
              <a:t> </a:t>
            </a:r>
            <a:endParaRPr lang="en-US" altLang="en-US" b="1" dirty="0">
              <a:solidFill>
                <a:srgbClr val="993300"/>
              </a:solidFill>
            </a:endParaRPr>
          </a:p>
          <a:p>
            <a:pPr algn="ctr" eaLnBrk="1" hangingPunct="1"/>
            <a:r>
              <a:rPr lang="en-US" altLang="en-US" b="1" dirty="0" smtClean="0">
                <a:solidFill>
                  <a:srgbClr val="993300"/>
                </a:solidFill>
              </a:rPr>
              <a:t>Activities</a:t>
            </a:r>
            <a:r>
              <a:rPr lang="en-US" altLang="en-US" b="1" dirty="0">
                <a:solidFill>
                  <a:srgbClr val="993300"/>
                </a:solidFill>
              </a:rPr>
              <a:t> </a:t>
            </a:r>
            <a:r>
              <a:rPr lang="en-US" altLang="en-US" b="1" dirty="0" smtClean="0">
                <a:solidFill>
                  <a:srgbClr val="993300"/>
                </a:solidFill>
              </a:rPr>
              <a:t>&amp; Outcomes</a:t>
            </a:r>
            <a:endParaRPr lang="en-US" altLang="en-US" b="1" dirty="0">
              <a:solidFill>
                <a:srgbClr val="9933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79636" y="-20642"/>
            <a:ext cx="1864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Logic &amp; Pathway Models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77919" y="1942647"/>
            <a:ext cx="4791852" cy="3531172"/>
            <a:chOff x="977919" y="1942647"/>
            <a:chExt cx="4791852" cy="3531172"/>
          </a:xfrm>
        </p:grpSpPr>
        <p:sp>
          <p:nvSpPr>
            <p:cNvPr id="17412" name="Oval 7"/>
            <p:cNvSpPr>
              <a:spLocks noChangeArrowheads="1"/>
            </p:cNvSpPr>
            <p:nvPr/>
          </p:nvSpPr>
          <p:spPr bwMode="auto">
            <a:xfrm>
              <a:off x="1245550" y="2291278"/>
              <a:ext cx="4524221" cy="3182541"/>
            </a:xfrm>
            <a:prstGeom prst="ellipse">
              <a:avLst/>
            </a:prstGeom>
            <a:noFill/>
            <a:ln w="38100" algn="ctr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13" name="TextBox 8"/>
            <p:cNvSpPr txBox="1">
              <a:spLocks noChangeArrowheads="1"/>
            </p:cNvSpPr>
            <p:nvPr/>
          </p:nvSpPr>
          <p:spPr bwMode="auto">
            <a:xfrm>
              <a:off x="977919" y="1942647"/>
              <a:ext cx="17275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US" altLang="en-US" b="1" dirty="0">
                  <a:solidFill>
                    <a:srgbClr val="009900"/>
                  </a:solidFill>
                </a:rPr>
                <a:t>Logic Model</a:t>
              </a:r>
            </a:p>
          </p:txBody>
        </p:sp>
        <p:sp>
          <p:nvSpPr>
            <p:cNvPr id="17415" name="TextBox 10"/>
            <p:cNvSpPr txBox="1">
              <a:spLocks noChangeArrowheads="1"/>
            </p:cNvSpPr>
            <p:nvPr/>
          </p:nvSpPr>
          <p:spPr bwMode="auto">
            <a:xfrm>
              <a:off x="1600036" y="3872222"/>
              <a:ext cx="10928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009900"/>
                  </a:solidFill>
                </a:rPr>
                <a:t>Context</a:t>
              </a:r>
            </a:p>
          </p:txBody>
        </p:sp>
        <p:sp>
          <p:nvSpPr>
            <p:cNvPr id="17416" name="TextBox 11"/>
            <p:cNvSpPr txBox="1">
              <a:spLocks noChangeArrowheads="1"/>
            </p:cNvSpPr>
            <p:nvPr/>
          </p:nvSpPr>
          <p:spPr bwMode="auto">
            <a:xfrm>
              <a:off x="1326216" y="3434201"/>
              <a:ext cx="16911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009900"/>
                  </a:solidFill>
                </a:rPr>
                <a:t>Assumptions</a:t>
              </a:r>
            </a:p>
          </p:txBody>
        </p:sp>
        <p:sp>
          <p:nvSpPr>
            <p:cNvPr id="17417" name="TextBox 12"/>
            <p:cNvSpPr txBox="1">
              <a:spLocks noChangeArrowheads="1"/>
            </p:cNvSpPr>
            <p:nvPr/>
          </p:nvSpPr>
          <p:spPr bwMode="auto">
            <a:xfrm>
              <a:off x="2336555" y="2558159"/>
              <a:ext cx="1089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009900"/>
                  </a:solidFill>
                </a:rPr>
                <a:t>Mission</a:t>
              </a:r>
            </a:p>
          </p:txBody>
        </p:sp>
        <p:sp>
          <p:nvSpPr>
            <p:cNvPr id="17418" name="TextBox 13"/>
            <p:cNvSpPr txBox="1">
              <a:spLocks noChangeArrowheads="1"/>
            </p:cNvSpPr>
            <p:nvPr/>
          </p:nvSpPr>
          <p:spPr bwMode="auto">
            <a:xfrm>
              <a:off x="1665639" y="2996180"/>
              <a:ext cx="15205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009900"/>
                  </a:solidFill>
                </a:rPr>
                <a:t>Description</a:t>
              </a:r>
            </a:p>
          </p:txBody>
        </p:sp>
        <p:sp>
          <p:nvSpPr>
            <p:cNvPr id="17423" name="TextBox 20"/>
            <p:cNvSpPr txBox="1">
              <a:spLocks noChangeArrowheads="1"/>
            </p:cNvSpPr>
            <p:nvPr/>
          </p:nvSpPr>
          <p:spPr bwMode="auto">
            <a:xfrm>
              <a:off x="1928337" y="4310243"/>
              <a:ext cx="9096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009900"/>
                  </a:solidFill>
                </a:rPr>
                <a:t>Inputs</a:t>
              </a:r>
            </a:p>
          </p:txBody>
        </p:sp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2265295" y="4748266"/>
              <a:ext cx="110707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1" dirty="0" smtClean="0">
                  <a:solidFill>
                    <a:srgbClr val="009900"/>
                  </a:solidFill>
                </a:rPr>
                <a:t>Outputs</a:t>
              </a:r>
              <a:endParaRPr lang="en-US" altLang="en-US" b="1" dirty="0">
                <a:solidFill>
                  <a:srgbClr val="0099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610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4-h-geospatial-technology-corps-id-175.png"/>
          <p:cNvPicPr>
            <a:picLocks noChangeAspect="1"/>
          </p:cNvPicPr>
          <p:nvPr/>
        </p:nvPicPr>
        <p:blipFill>
          <a:blip r:embed="rId3" cstate="print"/>
          <a:srcRect t="1011" b="2133"/>
          <a:stretch>
            <a:fillRect/>
          </a:stretch>
        </p:blipFill>
        <p:spPr>
          <a:xfrm>
            <a:off x="0" y="947451"/>
            <a:ext cx="9144000" cy="5233012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Pathway Model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6177932"/>
            <a:ext cx="914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b="1" i="0" dirty="0" smtClean="0">
                <a:latin typeface="Tahoma" pitchFamily="34" charset="0"/>
              </a:rPr>
              <a:t>CCE Genesee County: </a:t>
            </a:r>
            <a:r>
              <a:rPr lang="en-US" sz="1400" b="1" dirty="0" smtClean="0">
                <a:latin typeface="Tahoma" pitchFamily="34" charset="0"/>
              </a:rPr>
              <a:t>4-H Geospatial Technology Corps </a:t>
            </a:r>
            <a:r>
              <a:rPr lang="en-US" sz="1400" b="1" i="0" dirty="0" smtClean="0">
                <a:latin typeface="Tahoma" pitchFamily="34" charset="0"/>
              </a:rPr>
              <a:t>Program</a:t>
            </a:r>
            <a:endParaRPr lang="en-US" sz="1400" b="1" i="0" dirty="0">
              <a:latin typeface="Tahoma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1400" b="1" i="0" dirty="0">
                <a:latin typeface="Tahoma" pitchFamily="34" charset="0"/>
              </a:rPr>
              <a:t>Pathway Model, </a:t>
            </a:r>
            <a:r>
              <a:rPr lang="en-US" sz="1400" b="1" i="0" dirty="0" smtClean="0">
                <a:latin typeface="Tahoma" pitchFamily="34" charset="0"/>
              </a:rPr>
              <a:t>May 2011</a:t>
            </a:r>
            <a:endParaRPr lang="en-US" sz="1400" b="1" i="0" dirty="0">
              <a:latin typeface="Tahom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542996" y="5384498"/>
            <a:ext cx="685800" cy="274638"/>
          </a:xfrm>
          <a:prstGeom prst="roundRect">
            <a:avLst/>
          </a:prstGeom>
          <a:solidFill>
            <a:srgbClr val="FFFFE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tx1"/>
                </a:solidFill>
              </a:rPr>
              <a:t>Activities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76421" y="5384498"/>
            <a:ext cx="749664" cy="274638"/>
          </a:xfrm>
          <a:prstGeom prst="rect">
            <a:avLst/>
          </a:prstGeom>
          <a:solidFill>
            <a:srgbClr val="FFCCFF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tx1"/>
                </a:solidFill>
              </a:rPr>
              <a:t>Short Term Outcomes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31884" y="5706761"/>
            <a:ext cx="685800" cy="274637"/>
          </a:xfrm>
          <a:prstGeom prst="rect">
            <a:avLst/>
          </a:prstGeom>
          <a:solidFill>
            <a:srgbClr val="CCCCFF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tx1"/>
                </a:solidFill>
              </a:rPr>
              <a:t>Mid Term Outcomes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262134" y="5709936"/>
            <a:ext cx="749664" cy="274637"/>
          </a:xfrm>
          <a:prstGeom prst="rect">
            <a:avLst/>
          </a:prstGeom>
          <a:solidFill>
            <a:srgbClr val="CCFFCC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tx1"/>
                </a:solidFill>
              </a:rPr>
              <a:t>Long-Term Outcomes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79636" y="-20642"/>
            <a:ext cx="1864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Logic &amp; Pathway Models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202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3" y="932747"/>
            <a:ext cx="7541232" cy="59252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98173" y="307533"/>
            <a:ext cx="8660892" cy="606868"/>
          </a:xfrm>
        </p:spPr>
        <p:txBody>
          <a:bodyPr/>
          <a:lstStyle/>
          <a:p>
            <a:r>
              <a:rPr lang="en-US" dirty="0" smtClean="0"/>
              <a:t>Complicated Pathway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79636" y="-20642"/>
            <a:ext cx="1864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Logic &amp; Pathway Models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98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85753" y="1447802"/>
            <a:ext cx="8678863" cy="501464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List long-term outcomes (2-3) on cards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List major activities (5-10) on cards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Arrange activities (on left) and long-term outcomes (on right)</a:t>
            </a:r>
          </a:p>
          <a:p>
            <a:pPr marL="914388" lvl="1" indent="-457200">
              <a:buFont typeface="+mj-lt"/>
              <a:buAutoNum type="alphaLcPeriod"/>
            </a:pPr>
            <a:r>
              <a:rPr lang="en-US" dirty="0" smtClean="0"/>
              <a:t>Leave space between them for short- and mid-term outcomes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Determine a path from one or more activities to one long-term outcome</a:t>
            </a:r>
          </a:p>
          <a:p>
            <a:pPr marL="914388" lvl="1" indent="-457200">
              <a:buFont typeface="+mj-lt"/>
              <a:buAutoNum type="alphaLcPeriod"/>
            </a:pPr>
            <a:r>
              <a:rPr lang="en-US" dirty="0" smtClean="0"/>
              <a:t>What are the steps? (And then, and then, and then…)</a:t>
            </a:r>
          </a:p>
          <a:p>
            <a:pPr marL="914388" lvl="1" indent="-457200">
              <a:buFont typeface="+mj-lt"/>
              <a:buAutoNum type="alphaLcPeriod"/>
            </a:pPr>
            <a:r>
              <a:rPr lang="en-US" dirty="0" smtClean="0"/>
              <a:t>Record short and mid-term outcomes on cards</a:t>
            </a:r>
          </a:p>
          <a:p>
            <a:pPr marL="914388" lvl="1" indent="-457200">
              <a:buFont typeface="+mj-lt"/>
              <a:buAutoNum type="alphaLcPeriod"/>
            </a:pPr>
            <a:r>
              <a:rPr lang="en-US" dirty="0" smtClean="0"/>
              <a:t>Draw arrows from card to card to describe pathway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Repeat step 4 several times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Developing a Pathway Model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79636" y="-20642"/>
            <a:ext cx="1864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Logic &amp; Pathway Models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6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809704" y="1350202"/>
            <a:ext cx="2028422" cy="782057"/>
          </a:xfrm>
          <a:prstGeom prst="rect">
            <a:avLst/>
          </a:prstGeom>
          <a:solidFill>
            <a:srgbClr val="CCFFCC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</a:rPr>
              <a:t>R</a:t>
            </a:r>
            <a:r>
              <a:rPr lang="en-US" sz="1100" b="1" dirty="0" smtClean="0">
                <a:solidFill>
                  <a:schemeClr val="tx1"/>
                </a:solidFill>
              </a:rPr>
              <a:t>esilient, sustainable, equitable, massively distributed smart grid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57655" y="1350201"/>
            <a:ext cx="1264742" cy="240030"/>
          </a:xfrm>
          <a:prstGeom prst="roundRect">
            <a:avLst/>
          </a:prstGeom>
          <a:solidFill>
            <a:srgbClr val="FFFFE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Research: D&amp;D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57654" y="1689263"/>
            <a:ext cx="1264742" cy="240030"/>
          </a:xfrm>
          <a:prstGeom prst="roundRect">
            <a:avLst/>
          </a:prstGeom>
          <a:solidFill>
            <a:srgbClr val="FFFFE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Research: I&amp;I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57657" y="1011139"/>
            <a:ext cx="1264742" cy="240030"/>
          </a:xfrm>
          <a:prstGeom prst="roundRect">
            <a:avLst/>
          </a:prstGeom>
          <a:solidFill>
            <a:srgbClr val="FFFFE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Research: G&amp;GE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57654" y="2367388"/>
            <a:ext cx="1264742" cy="480060"/>
          </a:xfrm>
          <a:prstGeom prst="roundRect">
            <a:avLst/>
          </a:prstGeom>
          <a:solidFill>
            <a:srgbClr val="FFFFE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Workforce Development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57654" y="2946480"/>
            <a:ext cx="1264742" cy="480060"/>
          </a:xfrm>
          <a:prstGeom prst="roundRect">
            <a:avLst/>
          </a:prstGeom>
          <a:solidFill>
            <a:srgbClr val="FFFFE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Diversity &amp; Inclusion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57654" y="3525572"/>
            <a:ext cx="1264742" cy="480060"/>
          </a:xfrm>
          <a:prstGeom prst="roundRect">
            <a:avLst/>
          </a:prstGeom>
          <a:solidFill>
            <a:srgbClr val="FFFFE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Innovation Ecosystem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57652" y="4443727"/>
            <a:ext cx="1264742" cy="480060"/>
          </a:xfrm>
          <a:prstGeom prst="roundRect">
            <a:avLst/>
          </a:prstGeom>
          <a:solidFill>
            <a:srgbClr val="FFFFE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Stakeholder Engagement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57652" y="5022819"/>
            <a:ext cx="1264742" cy="480060"/>
          </a:xfrm>
          <a:prstGeom prst="roundRect">
            <a:avLst/>
          </a:prstGeom>
          <a:solidFill>
            <a:srgbClr val="FFFFE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Team Formation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809704" y="2312601"/>
            <a:ext cx="2028422" cy="838559"/>
          </a:xfrm>
          <a:prstGeom prst="rect">
            <a:avLst/>
          </a:prstGeom>
          <a:solidFill>
            <a:srgbClr val="CCFFCC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Inclusive culture of innovation and entrepreneurship in industries and universities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809704" y="4645582"/>
            <a:ext cx="2028422" cy="754475"/>
          </a:xfrm>
          <a:prstGeom prst="rect">
            <a:avLst/>
          </a:prstGeom>
          <a:solidFill>
            <a:srgbClr val="CCFFCC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???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809704" y="3331503"/>
            <a:ext cx="2028422" cy="1133737"/>
          </a:xfrm>
          <a:prstGeom prst="rect">
            <a:avLst/>
          </a:prstGeom>
          <a:solidFill>
            <a:srgbClr val="CCFFCC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Next generation of researchers, industry, and consumers ready to sustain and expand convergent approaches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95724" y="2028326"/>
            <a:ext cx="1264742" cy="240030"/>
          </a:xfrm>
          <a:prstGeom prst="roundRect">
            <a:avLst/>
          </a:prstGeom>
          <a:solidFill>
            <a:srgbClr val="FFFFE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???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95721" y="4104665"/>
            <a:ext cx="1264742" cy="240030"/>
          </a:xfrm>
          <a:prstGeom prst="roundRect">
            <a:avLst/>
          </a:prstGeom>
          <a:solidFill>
            <a:srgbClr val="FFFFE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???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95723" y="5601910"/>
            <a:ext cx="1264742" cy="240030"/>
          </a:xfrm>
          <a:prstGeom prst="roundRect">
            <a:avLst/>
          </a:prstGeom>
          <a:solidFill>
            <a:srgbClr val="FFFFE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???</a:t>
            </a: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10236" y="1233957"/>
            <a:ext cx="5351172" cy="4269347"/>
            <a:chOff x="1880315" y="502276"/>
            <a:chExt cx="7134896" cy="5692462"/>
          </a:xfrm>
        </p:grpSpPr>
        <p:sp>
          <p:nvSpPr>
            <p:cNvPr id="20" name="Freeform 19"/>
            <p:cNvSpPr/>
            <p:nvPr/>
          </p:nvSpPr>
          <p:spPr>
            <a:xfrm>
              <a:off x="2395470" y="502276"/>
              <a:ext cx="6606862" cy="2614411"/>
            </a:xfrm>
            <a:custGeom>
              <a:avLst/>
              <a:gdLst>
                <a:gd name="connsiteX0" fmla="*/ 0 w 6606862"/>
                <a:gd name="connsiteY0" fmla="*/ 0 h 2614411"/>
                <a:gd name="connsiteX1" fmla="*/ 115910 w 6606862"/>
                <a:gd name="connsiteY1" fmla="*/ 12879 h 2614411"/>
                <a:gd name="connsiteX2" fmla="*/ 193184 w 6606862"/>
                <a:gd name="connsiteY2" fmla="*/ 38637 h 2614411"/>
                <a:gd name="connsiteX3" fmla="*/ 270457 w 6606862"/>
                <a:gd name="connsiteY3" fmla="*/ 64394 h 2614411"/>
                <a:gd name="connsiteX4" fmla="*/ 347730 w 6606862"/>
                <a:gd name="connsiteY4" fmla="*/ 90152 h 2614411"/>
                <a:gd name="connsiteX5" fmla="*/ 386367 w 6606862"/>
                <a:gd name="connsiteY5" fmla="*/ 103031 h 2614411"/>
                <a:gd name="connsiteX6" fmla="*/ 463640 w 6606862"/>
                <a:gd name="connsiteY6" fmla="*/ 154547 h 2614411"/>
                <a:gd name="connsiteX7" fmla="*/ 502276 w 6606862"/>
                <a:gd name="connsiteY7" fmla="*/ 180304 h 2614411"/>
                <a:gd name="connsiteX8" fmla="*/ 553792 w 6606862"/>
                <a:gd name="connsiteY8" fmla="*/ 270456 h 2614411"/>
                <a:gd name="connsiteX9" fmla="*/ 579550 w 6606862"/>
                <a:gd name="connsiteY9" fmla="*/ 309093 h 2614411"/>
                <a:gd name="connsiteX10" fmla="*/ 605307 w 6606862"/>
                <a:gd name="connsiteY10" fmla="*/ 386366 h 2614411"/>
                <a:gd name="connsiteX11" fmla="*/ 631065 w 6606862"/>
                <a:gd name="connsiteY11" fmla="*/ 463639 h 2614411"/>
                <a:gd name="connsiteX12" fmla="*/ 643944 w 6606862"/>
                <a:gd name="connsiteY12" fmla="*/ 502276 h 2614411"/>
                <a:gd name="connsiteX13" fmla="*/ 656823 w 6606862"/>
                <a:gd name="connsiteY13" fmla="*/ 540913 h 2614411"/>
                <a:gd name="connsiteX14" fmla="*/ 695460 w 6606862"/>
                <a:gd name="connsiteY14" fmla="*/ 579549 h 2614411"/>
                <a:gd name="connsiteX15" fmla="*/ 746975 w 6606862"/>
                <a:gd name="connsiteY15" fmla="*/ 695459 h 2614411"/>
                <a:gd name="connsiteX16" fmla="*/ 875764 w 6606862"/>
                <a:gd name="connsiteY16" fmla="*/ 772732 h 2614411"/>
                <a:gd name="connsiteX17" fmla="*/ 953037 w 6606862"/>
                <a:gd name="connsiteY17" fmla="*/ 824248 h 2614411"/>
                <a:gd name="connsiteX18" fmla="*/ 1030310 w 6606862"/>
                <a:gd name="connsiteY18" fmla="*/ 850006 h 2614411"/>
                <a:gd name="connsiteX19" fmla="*/ 1068947 w 6606862"/>
                <a:gd name="connsiteY19" fmla="*/ 862885 h 2614411"/>
                <a:gd name="connsiteX20" fmla="*/ 1107584 w 6606862"/>
                <a:gd name="connsiteY20" fmla="*/ 888642 h 2614411"/>
                <a:gd name="connsiteX21" fmla="*/ 1390919 w 6606862"/>
                <a:gd name="connsiteY21" fmla="*/ 875763 h 2614411"/>
                <a:gd name="connsiteX22" fmla="*/ 1738648 w 6606862"/>
                <a:gd name="connsiteY22" fmla="*/ 901521 h 2614411"/>
                <a:gd name="connsiteX23" fmla="*/ 1764406 w 6606862"/>
                <a:gd name="connsiteY23" fmla="*/ 940158 h 2614411"/>
                <a:gd name="connsiteX24" fmla="*/ 1880316 w 6606862"/>
                <a:gd name="connsiteY24" fmla="*/ 1043189 h 2614411"/>
                <a:gd name="connsiteX25" fmla="*/ 1931831 w 6606862"/>
                <a:gd name="connsiteY25" fmla="*/ 1120462 h 2614411"/>
                <a:gd name="connsiteX26" fmla="*/ 1957589 w 6606862"/>
                <a:gd name="connsiteY26" fmla="*/ 1197735 h 2614411"/>
                <a:gd name="connsiteX27" fmla="*/ 1970468 w 6606862"/>
                <a:gd name="connsiteY27" fmla="*/ 1275009 h 2614411"/>
                <a:gd name="connsiteX28" fmla="*/ 1996226 w 6606862"/>
                <a:gd name="connsiteY28" fmla="*/ 1455313 h 2614411"/>
                <a:gd name="connsiteX29" fmla="*/ 2009105 w 6606862"/>
                <a:gd name="connsiteY29" fmla="*/ 1493949 h 2614411"/>
                <a:gd name="connsiteX30" fmla="*/ 2021984 w 6606862"/>
                <a:gd name="connsiteY30" fmla="*/ 1596980 h 2614411"/>
                <a:gd name="connsiteX31" fmla="*/ 2034862 w 6606862"/>
                <a:gd name="connsiteY31" fmla="*/ 1635617 h 2614411"/>
                <a:gd name="connsiteX32" fmla="*/ 2060620 w 6606862"/>
                <a:gd name="connsiteY32" fmla="*/ 1777285 h 2614411"/>
                <a:gd name="connsiteX33" fmla="*/ 2086378 w 6606862"/>
                <a:gd name="connsiteY33" fmla="*/ 1854558 h 2614411"/>
                <a:gd name="connsiteX34" fmla="*/ 2125015 w 6606862"/>
                <a:gd name="connsiteY34" fmla="*/ 1906073 h 2614411"/>
                <a:gd name="connsiteX35" fmla="*/ 2163651 w 6606862"/>
                <a:gd name="connsiteY35" fmla="*/ 2021983 h 2614411"/>
                <a:gd name="connsiteX36" fmla="*/ 2176530 w 6606862"/>
                <a:gd name="connsiteY36" fmla="*/ 2060620 h 2614411"/>
                <a:gd name="connsiteX37" fmla="*/ 2202288 w 6606862"/>
                <a:gd name="connsiteY37" fmla="*/ 2099256 h 2614411"/>
                <a:gd name="connsiteX38" fmla="*/ 2228045 w 6606862"/>
                <a:gd name="connsiteY38" fmla="*/ 2176530 h 2614411"/>
                <a:gd name="connsiteX39" fmla="*/ 2240924 w 6606862"/>
                <a:gd name="connsiteY39" fmla="*/ 2215166 h 2614411"/>
                <a:gd name="connsiteX40" fmla="*/ 2305319 w 6606862"/>
                <a:gd name="connsiteY40" fmla="*/ 2331076 h 2614411"/>
                <a:gd name="connsiteX41" fmla="*/ 2382592 w 6606862"/>
                <a:gd name="connsiteY41" fmla="*/ 2382592 h 2614411"/>
                <a:gd name="connsiteX42" fmla="*/ 2498502 w 6606862"/>
                <a:gd name="connsiteY42" fmla="*/ 2472744 h 2614411"/>
                <a:gd name="connsiteX43" fmla="*/ 2537138 w 6606862"/>
                <a:gd name="connsiteY43" fmla="*/ 2498501 h 2614411"/>
                <a:gd name="connsiteX44" fmla="*/ 2614412 w 6606862"/>
                <a:gd name="connsiteY44" fmla="*/ 2537138 h 2614411"/>
                <a:gd name="connsiteX45" fmla="*/ 2691685 w 6606862"/>
                <a:gd name="connsiteY45" fmla="*/ 2562896 h 2614411"/>
                <a:gd name="connsiteX46" fmla="*/ 2730322 w 6606862"/>
                <a:gd name="connsiteY46" fmla="*/ 2575775 h 2614411"/>
                <a:gd name="connsiteX47" fmla="*/ 2820474 w 6606862"/>
                <a:gd name="connsiteY47" fmla="*/ 2588654 h 2614411"/>
                <a:gd name="connsiteX48" fmla="*/ 2871989 w 6606862"/>
                <a:gd name="connsiteY48" fmla="*/ 2601532 h 2614411"/>
                <a:gd name="connsiteX49" fmla="*/ 3065172 w 6606862"/>
                <a:gd name="connsiteY49" fmla="*/ 2614411 h 2614411"/>
                <a:gd name="connsiteX50" fmla="*/ 3631843 w 6606862"/>
                <a:gd name="connsiteY50" fmla="*/ 2601532 h 2614411"/>
                <a:gd name="connsiteX51" fmla="*/ 3683358 w 6606862"/>
                <a:gd name="connsiteY51" fmla="*/ 2588654 h 2614411"/>
                <a:gd name="connsiteX52" fmla="*/ 3837905 w 6606862"/>
                <a:gd name="connsiteY52" fmla="*/ 2550017 h 2614411"/>
                <a:gd name="connsiteX53" fmla="*/ 3876541 w 6606862"/>
                <a:gd name="connsiteY53" fmla="*/ 2537138 h 2614411"/>
                <a:gd name="connsiteX54" fmla="*/ 3915178 w 6606862"/>
                <a:gd name="connsiteY54" fmla="*/ 2511380 h 2614411"/>
                <a:gd name="connsiteX55" fmla="*/ 3940936 w 6606862"/>
                <a:gd name="connsiteY55" fmla="*/ 2472744 h 2614411"/>
                <a:gd name="connsiteX56" fmla="*/ 3979572 w 6606862"/>
                <a:gd name="connsiteY56" fmla="*/ 2459865 h 2614411"/>
                <a:gd name="connsiteX57" fmla="*/ 4018209 w 6606862"/>
                <a:gd name="connsiteY57" fmla="*/ 2434107 h 2614411"/>
                <a:gd name="connsiteX58" fmla="*/ 4056845 w 6606862"/>
                <a:gd name="connsiteY58" fmla="*/ 2395470 h 2614411"/>
                <a:gd name="connsiteX59" fmla="*/ 4185634 w 6606862"/>
                <a:gd name="connsiteY59" fmla="*/ 2318197 h 2614411"/>
                <a:gd name="connsiteX60" fmla="*/ 4224271 w 6606862"/>
                <a:gd name="connsiteY60" fmla="*/ 2292439 h 2614411"/>
                <a:gd name="connsiteX61" fmla="*/ 4250029 w 6606862"/>
                <a:gd name="connsiteY61" fmla="*/ 2253803 h 2614411"/>
                <a:gd name="connsiteX62" fmla="*/ 4288665 w 6606862"/>
                <a:gd name="connsiteY62" fmla="*/ 2228045 h 2614411"/>
                <a:gd name="connsiteX63" fmla="*/ 4340181 w 6606862"/>
                <a:gd name="connsiteY63" fmla="*/ 2150772 h 2614411"/>
                <a:gd name="connsiteX64" fmla="*/ 4365938 w 6606862"/>
                <a:gd name="connsiteY64" fmla="*/ 2112135 h 2614411"/>
                <a:gd name="connsiteX65" fmla="*/ 4391696 w 6606862"/>
                <a:gd name="connsiteY65" fmla="*/ 1944710 h 2614411"/>
                <a:gd name="connsiteX66" fmla="*/ 4417454 w 6606862"/>
                <a:gd name="connsiteY66" fmla="*/ 1854558 h 2614411"/>
                <a:gd name="connsiteX67" fmla="*/ 4430333 w 6606862"/>
                <a:gd name="connsiteY67" fmla="*/ 1803042 h 2614411"/>
                <a:gd name="connsiteX68" fmla="*/ 4456091 w 6606862"/>
                <a:gd name="connsiteY68" fmla="*/ 1764406 h 2614411"/>
                <a:gd name="connsiteX69" fmla="*/ 4494727 w 6606862"/>
                <a:gd name="connsiteY69" fmla="*/ 1687132 h 2614411"/>
                <a:gd name="connsiteX70" fmla="*/ 4533364 w 6606862"/>
                <a:gd name="connsiteY70" fmla="*/ 1661375 h 2614411"/>
                <a:gd name="connsiteX71" fmla="*/ 4675031 w 6606862"/>
                <a:gd name="connsiteY71" fmla="*/ 1493949 h 2614411"/>
                <a:gd name="connsiteX72" fmla="*/ 4752305 w 6606862"/>
                <a:gd name="connsiteY72" fmla="*/ 1442434 h 2614411"/>
                <a:gd name="connsiteX73" fmla="*/ 4816699 w 6606862"/>
                <a:gd name="connsiteY73" fmla="*/ 1390918 h 2614411"/>
                <a:gd name="connsiteX74" fmla="*/ 4868215 w 6606862"/>
                <a:gd name="connsiteY74" fmla="*/ 1365161 h 2614411"/>
                <a:gd name="connsiteX75" fmla="*/ 4958367 w 6606862"/>
                <a:gd name="connsiteY75" fmla="*/ 1300766 h 2614411"/>
                <a:gd name="connsiteX76" fmla="*/ 4997003 w 6606862"/>
                <a:gd name="connsiteY76" fmla="*/ 1287887 h 2614411"/>
                <a:gd name="connsiteX77" fmla="*/ 5048519 w 6606862"/>
                <a:gd name="connsiteY77" fmla="*/ 1249251 h 2614411"/>
                <a:gd name="connsiteX78" fmla="*/ 5125792 w 6606862"/>
                <a:gd name="connsiteY78" fmla="*/ 1223493 h 2614411"/>
                <a:gd name="connsiteX79" fmla="*/ 5203065 w 6606862"/>
                <a:gd name="connsiteY79" fmla="*/ 1171978 h 2614411"/>
                <a:gd name="connsiteX80" fmla="*/ 5293217 w 6606862"/>
                <a:gd name="connsiteY80" fmla="*/ 1133341 h 2614411"/>
                <a:gd name="connsiteX81" fmla="*/ 5331854 w 6606862"/>
                <a:gd name="connsiteY81" fmla="*/ 1120462 h 2614411"/>
                <a:gd name="connsiteX82" fmla="*/ 5396248 w 6606862"/>
                <a:gd name="connsiteY82" fmla="*/ 1081825 h 2614411"/>
                <a:gd name="connsiteX83" fmla="*/ 5512158 w 6606862"/>
                <a:gd name="connsiteY83" fmla="*/ 1043189 h 2614411"/>
                <a:gd name="connsiteX84" fmla="*/ 5550795 w 6606862"/>
                <a:gd name="connsiteY84" fmla="*/ 1030310 h 2614411"/>
                <a:gd name="connsiteX85" fmla="*/ 5653826 w 6606862"/>
                <a:gd name="connsiteY85" fmla="*/ 1004552 h 2614411"/>
                <a:gd name="connsiteX86" fmla="*/ 5705341 w 6606862"/>
                <a:gd name="connsiteY86" fmla="*/ 978794 h 2614411"/>
                <a:gd name="connsiteX87" fmla="*/ 5898524 w 6606862"/>
                <a:gd name="connsiteY87" fmla="*/ 940158 h 2614411"/>
                <a:gd name="connsiteX88" fmla="*/ 6027313 w 6606862"/>
                <a:gd name="connsiteY88" fmla="*/ 914400 h 2614411"/>
                <a:gd name="connsiteX89" fmla="*/ 6065950 w 6606862"/>
                <a:gd name="connsiteY89" fmla="*/ 901521 h 2614411"/>
                <a:gd name="connsiteX90" fmla="*/ 6168981 w 6606862"/>
                <a:gd name="connsiteY90" fmla="*/ 888642 h 2614411"/>
                <a:gd name="connsiteX91" fmla="*/ 6349285 w 6606862"/>
                <a:gd name="connsiteY91" fmla="*/ 862885 h 2614411"/>
                <a:gd name="connsiteX92" fmla="*/ 6606862 w 6606862"/>
                <a:gd name="connsiteY92" fmla="*/ 862885 h 2614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6606862" h="2614411">
                  <a:moveTo>
                    <a:pt x="0" y="0"/>
                  </a:moveTo>
                  <a:cubicBezTo>
                    <a:pt x="38637" y="4293"/>
                    <a:pt x="77790" y="5255"/>
                    <a:pt x="115910" y="12879"/>
                  </a:cubicBezTo>
                  <a:cubicBezTo>
                    <a:pt x="142534" y="18204"/>
                    <a:pt x="167426" y="30051"/>
                    <a:pt x="193184" y="38637"/>
                  </a:cubicBezTo>
                  <a:lnTo>
                    <a:pt x="270457" y="64394"/>
                  </a:lnTo>
                  <a:lnTo>
                    <a:pt x="347730" y="90152"/>
                  </a:lnTo>
                  <a:lnTo>
                    <a:pt x="386367" y="103031"/>
                  </a:lnTo>
                  <a:lnTo>
                    <a:pt x="463640" y="154547"/>
                  </a:lnTo>
                  <a:lnTo>
                    <a:pt x="502276" y="180304"/>
                  </a:lnTo>
                  <a:cubicBezTo>
                    <a:pt x="565032" y="274437"/>
                    <a:pt x="488431" y="156076"/>
                    <a:pt x="553792" y="270456"/>
                  </a:cubicBezTo>
                  <a:cubicBezTo>
                    <a:pt x="561472" y="283895"/>
                    <a:pt x="573264" y="294948"/>
                    <a:pt x="579550" y="309093"/>
                  </a:cubicBezTo>
                  <a:cubicBezTo>
                    <a:pt x="590577" y="333904"/>
                    <a:pt x="596721" y="360608"/>
                    <a:pt x="605307" y="386366"/>
                  </a:cubicBezTo>
                  <a:lnTo>
                    <a:pt x="631065" y="463639"/>
                  </a:lnTo>
                  <a:lnTo>
                    <a:pt x="643944" y="502276"/>
                  </a:lnTo>
                  <a:cubicBezTo>
                    <a:pt x="648237" y="515155"/>
                    <a:pt x="647223" y="531314"/>
                    <a:pt x="656823" y="540913"/>
                  </a:cubicBezTo>
                  <a:lnTo>
                    <a:pt x="695460" y="579549"/>
                  </a:lnTo>
                  <a:cubicBezTo>
                    <a:pt x="705054" y="608333"/>
                    <a:pt x="718160" y="670246"/>
                    <a:pt x="746975" y="695459"/>
                  </a:cubicBezTo>
                  <a:cubicBezTo>
                    <a:pt x="816033" y="755885"/>
                    <a:pt x="811561" y="734210"/>
                    <a:pt x="875764" y="772732"/>
                  </a:cubicBezTo>
                  <a:cubicBezTo>
                    <a:pt x="902309" y="788659"/>
                    <a:pt x="923669" y="814458"/>
                    <a:pt x="953037" y="824248"/>
                  </a:cubicBezTo>
                  <a:lnTo>
                    <a:pt x="1030310" y="850006"/>
                  </a:lnTo>
                  <a:cubicBezTo>
                    <a:pt x="1043189" y="854299"/>
                    <a:pt x="1057651" y="855355"/>
                    <a:pt x="1068947" y="862885"/>
                  </a:cubicBezTo>
                  <a:lnTo>
                    <a:pt x="1107584" y="888642"/>
                  </a:lnTo>
                  <a:cubicBezTo>
                    <a:pt x="1202029" y="884349"/>
                    <a:pt x="1296376" y="875763"/>
                    <a:pt x="1390919" y="875763"/>
                  </a:cubicBezTo>
                  <a:cubicBezTo>
                    <a:pt x="1650226" y="875763"/>
                    <a:pt x="1601030" y="867116"/>
                    <a:pt x="1738648" y="901521"/>
                  </a:cubicBezTo>
                  <a:cubicBezTo>
                    <a:pt x="1747234" y="914400"/>
                    <a:pt x="1753461" y="929213"/>
                    <a:pt x="1764406" y="940158"/>
                  </a:cubicBezTo>
                  <a:cubicBezTo>
                    <a:pt x="1841829" y="1017581"/>
                    <a:pt x="1772148" y="880936"/>
                    <a:pt x="1880316" y="1043189"/>
                  </a:cubicBezTo>
                  <a:cubicBezTo>
                    <a:pt x="1897488" y="1068947"/>
                    <a:pt x="1922041" y="1091094"/>
                    <a:pt x="1931831" y="1120462"/>
                  </a:cubicBezTo>
                  <a:lnTo>
                    <a:pt x="1957589" y="1197735"/>
                  </a:lnTo>
                  <a:cubicBezTo>
                    <a:pt x="1961882" y="1223493"/>
                    <a:pt x="1966775" y="1249158"/>
                    <a:pt x="1970468" y="1275009"/>
                  </a:cubicBezTo>
                  <a:cubicBezTo>
                    <a:pt x="1978265" y="1329590"/>
                    <a:pt x="1983935" y="1400003"/>
                    <a:pt x="1996226" y="1455313"/>
                  </a:cubicBezTo>
                  <a:cubicBezTo>
                    <a:pt x="1999171" y="1468565"/>
                    <a:pt x="2004812" y="1481070"/>
                    <a:pt x="2009105" y="1493949"/>
                  </a:cubicBezTo>
                  <a:cubicBezTo>
                    <a:pt x="2013398" y="1528293"/>
                    <a:pt x="2015793" y="1562927"/>
                    <a:pt x="2021984" y="1596980"/>
                  </a:cubicBezTo>
                  <a:cubicBezTo>
                    <a:pt x="2024412" y="1610337"/>
                    <a:pt x="2031917" y="1622365"/>
                    <a:pt x="2034862" y="1635617"/>
                  </a:cubicBezTo>
                  <a:cubicBezTo>
                    <a:pt x="2046640" y="1688617"/>
                    <a:pt x="2046560" y="1725732"/>
                    <a:pt x="2060620" y="1777285"/>
                  </a:cubicBezTo>
                  <a:cubicBezTo>
                    <a:pt x="2067764" y="1803479"/>
                    <a:pt x="2070087" y="1832837"/>
                    <a:pt x="2086378" y="1854558"/>
                  </a:cubicBezTo>
                  <a:lnTo>
                    <a:pt x="2125015" y="1906073"/>
                  </a:lnTo>
                  <a:lnTo>
                    <a:pt x="2163651" y="2021983"/>
                  </a:lnTo>
                  <a:cubicBezTo>
                    <a:pt x="2167944" y="2034862"/>
                    <a:pt x="2168999" y="2049324"/>
                    <a:pt x="2176530" y="2060620"/>
                  </a:cubicBezTo>
                  <a:lnTo>
                    <a:pt x="2202288" y="2099256"/>
                  </a:lnTo>
                  <a:lnTo>
                    <a:pt x="2228045" y="2176530"/>
                  </a:lnTo>
                  <a:lnTo>
                    <a:pt x="2240924" y="2215166"/>
                  </a:lnTo>
                  <a:cubicBezTo>
                    <a:pt x="2254345" y="2255429"/>
                    <a:pt x="2267359" y="2305769"/>
                    <a:pt x="2305319" y="2331076"/>
                  </a:cubicBezTo>
                  <a:cubicBezTo>
                    <a:pt x="2331077" y="2348248"/>
                    <a:pt x="2360702" y="2360702"/>
                    <a:pt x="2382592" y="2382592"/>
                  </a:cubicBezTo>
                  <a:cubicBezTo>
                    <a:pt x="2443118" y="2443117"/>
                    <a:pt x="2406076" y="2411127"/>
                    <a:pt x="2498502" y="2472744"/>
                  </a:cubicBezTo>
                  <a:cubicBezTo>
                    <a:pt x="2511381" y="2481330"/>
                    <a:pt x="2522454" y="2493606"/>
                    <a:pt x="2537138" y="2498501"/>
                  </a:cubicBezTo>
                  <a:cubicBezTo>
                    <a:pt x="2678042" y="2545469"/>
                    <a:pt x="2464619" y="2470563"/>
                    <a:pt x="2614412" y="2537138"/>
                  </a:cubicBezTo>
                  <a:cubicBezTo>
                    <a:pt x="2639223" y="2548165"/>
                    <a:pt x="2665927" y="2554310"/>
                    <a:pt x="2691685" y="2562896"/>
                  </a:cubicBezTo>
                  <a:cubicBezTo>
                    <a:pt x="2704564" y="2567189"/>
                    <a:pt x="2716883" y="2573855"/>
                    <a:pt x="2730322" y="2575775"/>
                  </a:cubicBezTo>
                  <a:cubicBezTo>
                    <a:pt x="2760373" y="2580068"/>
                    <a:pt x="2790608" y="2583224"/>
                    <a:pt x="2820474" y="2588654"/>
                  </a:cubicBezTo>
                  <a:cubicBezTo>
                    <a:pt x="2837889" y="2591820"/>
                    <a:pt x="2854386" y="2599679"/>
                    <a:pt x="2871989" y="2601532"/>
                  </a:cubicBezTo>
                  <a:cubicBezTo>
                    <a:pt x="2936172" y="2608288"/>
                    <a:pt x="3000778" y="2610118"/>
                    <a:pt x="3065172" y="2614411"/>
                  </a:cubicBezTo>
                  <a:lnTo>
                    <a:pt x="3631843" y="2601532"/>
                  </a:lnTo>
                  <a:cubicBezTo>
                    <a:pt x="3649528" y="2600795"/>
                    <a:pt x="3666002" y="2592125"/>
                    <a:pt x="3683358" y="2588654"/>
                  </a:cubicBezTo>
                  <a:cubicBezTo>
                    <a:pt x="3813418" y="2562643"/>
                    <a:pt x="3708819" y="2593046"/>
                    <a:pt x="3837905" y="2550017"/>
                  </a:cubicBezTo>
                  <a:cubicBezTo>
                    <a:pt x="3850784" y="2545724"/>
                    <a:pt x="3865246" y="2544668"/>
                    <a:pt x="3876541" y="2537138"/>
                  </a:cubicBezTo>
                  <a:lnTo>
                    <a:pt x="3915178" y="2511380"/>
                  </a:lnTo>
                  <a:cubicBezTo>
                    <a:pt x="3923764" y="2498501"/>
                    <a:pt x="3928849" y="2482413"/>
                    <a:pt x="3940936" y="2472744"/>
                  </a:cubicBezTo>
                  <a:cubicBezTo>
                    <a:pt x="3951537" y="2464264"/>
                    <a:pt x="3967430" y="2465936"/>
                    <a:pt x="3979572" y="2459865"/>
                  </a:cubicBezTo>
                  <a:cubicBezTo>
                    <a:pt x="3993416" y="2452943"/>
                    <a:pt x="4006318" y="2444016"/>
                    <a:pt x="4018209" y="2434107"/>
                  </a:cubicBezTo>
                  <a:cubicBezTo>
                    <a:pt x="4032201" y="2422447"/>
                    <a:pt x="4042468" y="2406652"/>
                    <a:pt x="4056845" y="2395470"/>
                  </a:cubicBezTo>
                  <a:cubicBezTo>
                    <a:pt x="4144084" y="2327618"/>
                    <a:pt x="4110157" y="2361327"/>
                    <a:pt x="4185634" y="2318197"/>
                  </a:cubicBezTo>
                  <a:cubicBezTo>
                    <a:pt x="4199073" y="2310517"/>
                    <a:pt x="4211392" y="2301025"/>
                    <a:pt x="4224271" y="2292439"/>
                  </a:cubicBezTo>
                  <a:cubicBezTo>
                    <a:pt x="4232857" y="2279560"/>
                    <a:pt x="4239084" y="2264748"/>
                    <a:pt x="4250029" y="2253803"/>
                  </a:cubicBezTo>
                  <a:cubicBezTo>
                    <a:pt x="4260974" y="2242858"/>
                    <a:pt x="4278472" y="2239694"/>
                    <a:pt x="4288665" y="2228045"/>
                  </a:cubicBezTo>
                  <a:cubicBezTo>
                    <a:pt x="4309050" y="2204747"/>
                    <a:pt x="4323009" y="2176530"/>
                    <a:pt x="4340181" y="2150772"/>
                  </a:cubicBezTo>
                  <a:lnTo>
                    <a:pt x="4365938" y="2112135"/>
                  </a:lnTo>
                  <a:cubicBezTo>
                    <a:pt x="4394999" y="1995892"/>
                    <a:pt x="4362029" y="2137544"/>
                    <a:pt x="4391696" y="1944710"/>
                  </a:cubicBezTo>
                  <a:cubicBezTo>
                    <a:pt x="4398407" y="1901089"/>
                    <a:pt x="4406233" y="1893830"/>
                    <a:pt x="4417454" y="1854558"/>
                  </a:cubicBezTo>
                  <a:cubicBezTo>
                    <a:pt x="4422317" y="1837539"/>
                    <a:pt x="4423360" y="1819311"/>
                    <a:pt x="4430333" y="1803042"/>
                  </a:cubicBezTo>
                  <a:cubicBezTo>
                    <a:pt x="4436430" y="1788815"/>
                    <a:pt x="4447505" y="1777285"/>
                    <a:pt x="4456091" y="1764406"/>
                  </a:cubicBezTo>
                  <a:cubicBezTo>
                    <a:pt x="4466565" y="1732981"/>
                    <a:pt x="4469760" y="1712099"/>
                    <a:pt x="4494727" y="1687132"/>
                  </a:cubicBezTo>
                  <a:cubicBezTo>
                    <a:pt x="4505672" y="1676187"/>
                    <a:pt x="4520485" y="1669961"/>
                    <a:pt x="4533364" y="1661375"/>
                  </a:cubicBezTo>
                  <a:cubicBezTo>
                    <a:pt x="4575807" y="1597710"/>
                    <a:pt x="4607805" y="1538765"/>
                    <a:pt x="4675031" y="1493949"/>
                  </a:cubicBezTo>
                  <a:cubicBezTo>
                    <a:pt x="4700789" y="1476777"/>
                    <a:pt x="4728132" y="1461773"/>
                    <a:pt x="4752305" y="1442434"/>
                  </a:cubicBezTo>
                  <a:cubicBezTo>
                    <a:pt x="4773770" y="1425262"/>
                    <a:pt x="4793827" y="1406166"/>
                    <a:pt x="4816699" y="1390918"/>
                  </a:cubicBezTo>
                  <a:cubicBezTo>
                    <a:pt x="4832673" y="1380268"/>
                    <a:pt x="4851934" y="1375336"/>
                    <a:pt x="4868215" y="1365161"/>
                  </a:cubicBezTo>
                  <a:cubicBezTo>
                    <a:pt x="4891560" y="1350571"/>
                    <a:pt x="4931114" y="1314393"/>
                    <a:pt x="4958367" y="1300766"/>
                  </a:cubicBezTo>
                  <a:cubicBezTo>
                    <a:pt x="4970509" y="1294695"/>
                    <a:pt x="4984124" y="1292180"/>
                    <a:pt x="4997003" y="1287887"/>
                  </a:cubicBezTo>
                  <a:cubicBezTo>
                    <a:pt x="5014175" y="1275008"/>
                    <a:pt x="5029320" y="1258850"/>
                    <a:pt x="5048519" y="1249251"/>
                  </a:cubicBezTo>
                  <a:cubicBezTo>
                    <a:pt x="5072804" y="1237109"/>
                    <a:pt x="5103201" y="1238554"/>
                    <a:pt x="5125792" y="1223493"/>
                  </a:cubicBezTo>
                  <a:cubicBezTo>
                    <a:pt x="5151550" y="1206321"/>
                    <a:pt x="5173697" y="1181767"/>
                    <a:pt x="5203065" y="1171978"/>
                  </a:cubicBezTo>
                  <a:cubicBezTo>
                    <a:pt x="5293676" y="1141774"/>
                    <a:pt x="5181816" y="1181085"/>
                    <a:pt x="5293217" y="1133341"/>
                  </a:cubicBezTo>
                  <a:cubicBezTo>
                    <a:pt x="5305695" y="1127993"/>
                    <a:pt x="5319712" y="1126533"/>
                    <a:pt x="5331854" y="1120462"/>
                  </a:cubicBezTo>
                  <a:cubicBezTo>
                    <a:pt x="5354243" y="1109267"/>
                    <a:pt x="5373859" y="1093020"/>
                    <a:pt x="5396248" y="1081825"/>
                  </a:cubicBezTo>
                  <a:cubicBezTo>
                    <a:pt x="5455447" y="1052226"/>
                    <a:pt x="5454775" y="1059584"/>
                    <a:pt x="5512158" y="1043189"/>
                  </a:cubicBezTo>
                  <a:cubicBezTo>
                    <a:pt x="5525211" y="1039459"/>
                    <a:pt x="5537698" y="1033882"/>
                    <a:pt x="5550795" y="1030310"/>
                  </a:cubicBezTo>
                  <a:cubicBezTo>
                    <a:pt x="5584948" y="1020995"/>
                    <a:pt x="5653826" y="1004552"/>
                    <a:pt x="5653826" y="1004552"/>
                  </a:cubicBezTo>
                  <a:cubicBezTo>
                    <a:pt x="5670998" y="995966"/>
                    <a:pt x="5687128" y="984865"/>
                    <a:pt x="5705341" y="978794"/>
                  </a:cubicBezTo>
                  <a:cubicBezTo>
                    <a:pt x="5779857" y="953956"/>
                    <a:pt x="5823032" y="950943"/>
                    <a:pt x="5898524" y="940158"/>
                  </a:cubicBezTo>
                  <a:cubicBezTo>
                    <a:pt x="5985814" y="911061"/>
                    <a:pt x="5879325" y="943998"/>
                    <a:pt x="6027313" y="914400"/>
                  </a:cubicBezTo>
                  <a:cubicBezTo>
                    <a:pt x="6040625" y="911738"/>
                    <a:pt x="6052593" y="903950"/>
                    <a:pt x="6065950" y="901521"/>
                  </a:cubicBezTo>
                  <a:cubicBezTo>
                    <a:pt x="6100003" y="895330"/>
                    <a:pt x="6134687" y="893318"/>
                    <a:pt x="6168981" y="888642"/>
                  </a:cubicBezTo>
                  <a:cubicBezTo>
                    <a:pt x="6229136" y="880439"/>
                    <a:pt x="6288574" y="862885"/>
                    <a:pt x="6349285" y="862885"/>
                  </a:cubicBezTo>
                  <a:lnTo>
                    <a:pt x="6606862" y="862885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485623" y="940158"/>
              <a:ext cx="6478073" cy="862884"/>
            </a:xfrm>
            <a:custGeom>
              <a:avLst/>
              <a:gdLst>
                <a:gd name="connsiteX0" fmla="*/ 0 w 6478073"/>
                <a:gd name="connsiteY0" fmla="*/ 746974 h 862884"/>
                <a:gd name="connsiteX1" fmla="*/ 64394 w 6478073"/>
                <a:gd name="connsiteY1" fmla="*/ 798490 h 862884"/>
                <a:gd name="connsiteX2" fmla="*/ 115909 w 6478073"/>
                <a:gd name="connsiteY2" fmla="*/ 811369 h 862884"/>
                <a:gd name="connsiteX3" fmla="*/ 154546 w 6478073"/>
                <a:gd name="connsiteY3" fmla="*/ 837127 h 862884"/>
                <a:gd name="connsiteX4" fmla="*/ 283335 w 6478073"/>
                <a:gd name="connsiteY4" fmla="*/ 862884 h 862884"/>
                <a:gd name="connsiteX5" fmla="*/ 566670 w 6478073"/>
                <a:gd name="connsiteY5" fmla="*/ 837127 h 862884"/>
                <a:gd name="connsiteX6" fmla="*/ 618185 w 6478073"/>
                <a:gd name="connsiteY6" fmla="*/ 824248 h 862884"/>
                <a:gd name="connsiteX7" fmla="*/ 695459 w 6478073"/>
                <a:gd name="connsiteY7" fmla="*/ 798490 h 862884"/>
                <a:gd name="connsiteX8" fmla="*/ 811369 w 6478073"/>
                <a:gd name="connsiteY8" fmla="*/ 746974 h 862884"/>
                <a:gd name="connsiteX9" fmla="*/ 850005 w 6478073"/>
                <a:gd name="connsiteY9" fmla="*/ 734096 h 862884"/>
                <a:gd name="connsiteX10" fmla="*/ 927278 w 6478073"/>
                <a:gd name="connsiteY10" fmla="*/ 695459 h 862884"/>
                <a:gd name="connsiteX11" fmla="*/ 1004552 w 6478073"/>
                <a:gd name="connsiteY11" fmla="*/ 631065 h 862884"/>
                <a:gd name="connsiteX12" fmla="*/ 1043188 w 6478073"/>
                <a:gd name="connsiteY12" fmla="*/ 605307 h 862884"/>
                <a:gd name="connsiteX13" fmla="*/ 1094704 w 6478073"/>
                <a:gd name="connsiteY13" fmla="*/ 540912 h 862884"/>
                <a:gd name="connsiteX14" fmla="*/ 1146219 w 6478073"/>
                <a:gd name="connsiteY14" fmla="*/ 463639 h 862884"/>
                <a:gd name="connsiteX15" fmla="*/ 1184856 w 6478073"/>
                <a:gd name="connsiteY15" fmla="*/ 425003 h 862884"/>
                <a:gd name="connsiteX16" fmla="*/ 1210614 w 6478073"/>
                <a:gd name="connsiteY16" fmla="*/ 386366 h 862884"/>
                <a:gd name="connsiteX17" fmla="*/ 1249250 w 6478073"/>
                <a:gd name="connsiteY17" fmla="*/ 347729 h 862884"/>
                <a:gd name="connsiteX18" fmla="*/ 1275008 w 6478073"/>
                <a:gd name="connsiteY18" fmla="*/ 309093 h 862884"/>
                <a:gd name="connsiteX19" fmla="*/ 1352281 w 6478073"/>
                <a:gd name="connsiteY19" fmla="*/ 231819 h 862884"/>
                <a:gd name="connsiteX20" fmla="*/ 1416676 w 6478073"/>
                <a:gd name="connsiteY20" fmla="*/ 154546 h 862884"/>
                <a:gd name="connsiteX21" fmla="*/ 1442433 w 6478073"/>
                <a:gd name="connsiteY21" fmla="*/ 115910 h 862884"/>
                <a:gd name="connsiteX22" fmla="*/ 1596980 w 6478073"/>
                <a:gd name="connsiteY22" fmla="*/ 38636 h 862884"/>
                <a:gd name="connsiteX23" fmla="*/ 1674253 w 6478073"/>
                <a:gd name="connsiteY23" fmla="*/ 12879 h 862884"/>
                <a:gd name="connsiteX24" fmla="*/ 1777284 w 6478073"/>
                <a:gd name="connsiteY24" fmla="*/ 0 h 862884"/>
                <a:gd name="connsiteX25" fmla="*/ 2150771 w 6478073"/>
                <a:gd name="connsiteY25" fmla="*/ 12879 h 862884"/>
                <a:gd name="connsiteX26" fmla="*/ 2189408 w 6478073"/>
                <a:gd name="connsiteY26" fmla="*/ 25757 h 862884"/>
                <a:gd name="connsiteX27" fmla="*/ 2253802 w 6478073"/>
                <a:gd name="connsiteY27" fmla="*/ 141667 h 862884"/>
                <a:gd name="connsiteX28" fmla="*/ 2279560 w 6478073"/>
                <a:gd name="connsiteY28" fmla="*/ 193183 h 862884"/>
                <a:gd name="connsiteX29" fmla="*/ 2318197 w 6478073"/>
                <a:gd name="connsiteY29" fmla="*/ 283335 h 862884"/>
                <a:gd name="connsiteX30" fmla="*/ 2472743 w 6478073"/>
                <a:gd name="connsiteY30" fmla="*/ 412124 h 862884"/>
                <a:gd name="connsiteX31" fmla="*/ 2511380 w 6478073"/>
                <a:gd name="connsiteY31" fmla="*/ 437881 h 862884"/>
                <a:gd name="connsiteX32" fmla="*/ 2550016 w 6478073"/>
                <a:gd name="connsiteY32" fmla="*/ 450760 h 862884"/>
                <a:gd name="connsiteX33" fmla="*/ 2588653 w 6478073"/>
                <a:gd name="connsiteY33" fmla="*/ 476518 h 862884"/>
                <a:gd name="connsiteX34" fmla="*/ 2653047 w 6478073"/>
                <a:gd name="connsiteY34" fmla="*/ 489397 h 862884"/>
                <a:gd name="connsiteX35" fmla="*/ 2756078 w 6478073"/>
                <a:gd name="connsiteY35" fmla="*/ 515155 h 862884"/>
                <a:gd name="connsiteX36" fmla="*/ 2807594 w 6478073"/>
                <a:gd name="connsiteY36" fmla="*/ 528034 h 862884"/>
                <a:gd name="connsiteX37" fmla="*/ 2936383 w 6478073"/>
                <a:gd name="connsiteY37" fmla="*/ 553791 h 862884"/>
                <a:gd name="connsiteX38" fmla="*/ 3309870 w 6478073"/>
                <a:gd name="connsiteY38" fmla="*/ 540912 h 862884"/>
                <a:gd name="connsiteX39" fmla="*/ 3348507 w 6478073"/>
                <a:gd name="connsiteY39" fmla="*/ 515155 h 862884"/>
                <a:gd name="connsiteX40" fmla="*/ 3387143 w 6478073"/>
                <a:gd name="connsiteY40" fmla="*/ 502276 h 862884"/>
                <a:gd name="connsiteX41" fmla="*/ 3425780 w 6478073"/>
                <a:gd name="connsiteY41" fmla="*/ 476518 h 862884"/>
                <a:gd name="connsiteX42" fmla="*/ 3503053 w 6478073"/>
                <a:gd name="connsiteY42" fmla="*/ 450760 h 862884"/>
                <a:gd name="connsiteX43" fmla="*/ 3580326 w 6478073"/>
                <a:gd name="connsiteY43" fmla="*/ 412124 h 862884"/>
                <a:gd name="connsiteX44" fmla="*/ 3631842 w 6478073"/>
                <a:gd name="connsiteY44" fmla="*/ 386366 h 862884"/>
                <a:gd name="connsiteX45" fmla="*/ 3696236 w 6478073"/>
                <a:gd name="connsiteY45" fmla="*/ 373487 h 862884"/>
                <a:gd name="connsiteX46" fmla="*/ 3747752 w 6478073"/>
                <a:gd name="connsiteY46" fmla="*/ 347729 h 862884"/>
                <a:gd name="connsiteX47" fmla="*/ 3825025 w 6478073"/>
                <a:gd name="connsiteY47" fmla="*/ 321972 h 862884"/>
                <a:gd name="connsiteX48" fmla="*/ 3863662 w 6478073"/>
                <a:gd name="connsiteY48" fmla="*/ 296214 h 862884"/>
                <a:gd name="connsiteX49" fmla="*/ 3940935 w 6478073"/>
                <a:gd name="connsiteY49" fmla="*/ 270456 h 862884"/>
                <a:gd name="connsiteX50" fmla="*/ 4043966 w 6478073"/>
                <a:gd name="connsiteY50" fmla="*/ 244698 h 862884"/>
                <a:gd name="connsiteX51" fmla="*/ 4378816 w 6478073"/>
                <a:gd name="connsiteY51" fmla="*/ 257577 h 862884"/>
                <a:gd name="connsiteX52" fmla="*/ 4494726 w 6478073"/>
                <a:gd name="connsiteY52" fmla="*/ 296214 h 862884"/>
                <a:gd name="connsiteX53" fmla="*/ 4533363 w 6478073"/>
                <a:gd name="connsiteY53" fmla="*/ 309093 h 862884"/>
                <a:gd name="connsiteX54" fmla="*/ 4610636 w 6478073"/>
                <a:gd name="connsiteY54" fmla="*/ 360608 h 862884"/>
                <a:gd name="connsiteX55" fmla="*/ 4803819 w 6478073"/>
                <a:gd name="connsiteY55" fmla="*/ 425003 h 862884"/>
                <a:gd name="connsiteX56" fmla="*/ 4842456 w 6478073"/>
                <a:gd name="connsiteY56" fmla="*/ 437881 h 862884"/>
                <a:gd name="connsiteX57" fmla="*/ 4881092 w 6478073"/>
                <a:gd name="connsiteY57" fmla="*/ 450760 h 862884"/>
                <a:gd name="connsiteX58" fmla="*/ 4932608 w 6478073"/>
                <a:gd name="connsiteY58" fmla="*/ 463639 h 862884"/>
                <a:gd name="connsiteX59" fmla="*/ 5009881 w 6478073"/>
                <a:gd name="connsiteY59" fmla="*/ 489397 h 862884"/>
                <a:gd name="connsiteX60" fmla="*/ 5138670 w 6478073"/>
                <a:gd name="connsiteY60" fmla="*/ 515155 h 862884"/>
                <a:gd name="connsiteX61" fmla="*/ 5215943 w 6478073"/>
                <a:gd name="connsiteY61" fmla="*/ 540912 h 862884"/>
                <a:gd name="connsiteX62" fmla="*/ 5512157 w 6478073"/>
                <a:gd name="connsiteY62" fmla="*/ 528034 h 862884"/>
                <a:gd name="connsiteX63" fmla="*/ 5628067 w 6478073"/>
                <a:gd name="connsiteY63" fmla="*/ 450760 h 862884"/>
                <a:gd name="connsiteX64" fmla="*/ 5705340 w 6478073"/>
                <a:gd name="connsiteY64" fmla="*/ 425003 h 862884"/>
                <a:gd name="connsiteX65" fmla="*/ 5743977 w 6478073"/>
                <a:gd name="connsiteY65" fmla="*/ 412124 h 862884"/>
                <a:gd name="connsiteX66" fmla="*/ 5859887 w 6478073"/>
                <a:gd name="connsiteY66" fmla="*/ 386366 h 862884"/>
                <a:gd name="connsiteX67" fmla="*/ 5898523 w 6478073"/>
                <a:gd name="connsiteY67" fmla="*/ 373487 h 862884"/>
                <a:gd name="connsiteX68" fmla="*/ 6478073 w 6478073"/>
                <a:gd name="connsiteY68" fmla="*/ 360608 h 862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478073" h="862884">
                  <a:moveTo>
                    <a:pt x="0" y="746974"/>
                  </a:moveTo>
                  <a:cubicBezTo>
                    <a:pt x="21465" y="764146"/>
                    <a:pt x="40365" y="785140"/>
                    <a:pt x="64394" y="798490"/>
                  </a:cubicBezTo>
                  <a:cubicBezTo>
                    <a:pt x="79867" y="807086"/>
                    <a:pt x="99640" y="804396"/>
                    <a:pt x="115909" y="811369"/>
                  </a:cubicBezTo>
                  <a:cubicBezTo>
                    <a:pt x="130136" y="817466"/>
                    <a:pt x="140319" y="831030"/>
                    <a:pt x="154546" y="837127"/>
                  </a:cubicBezTo>
                  <a:cubicBezTo>
                    <a:pt x="178993" y="847604"/>
                    <a:pt x="265910" y="859980"/>
                    <a:pt x="283335" y="862884"/>
                  </a:cubicBezTo>
                  <a:cubicBezTo>
                    <a:pt x="325372" y="859381"/>
                    <a:pt x="516227" y="844333"/>
                    <a:pt x="566670" y="837127"/>
                  </a:cubicBezTo>
                  <a:cubicBezTo>
                    <a:pt x="584192" y="834624"/>
                    <a:pt x="601231" y="829334"/>
                    <a:pt x="618185" y="824248"/>
                  </a:cubicBezTo>
                  <a:cubicBezTo>
                    <a:pt x="644191" y="816446"/>
                    <a:pt x="695459" y="798490"/>
                    <a:pt x="695459" y="798490"/>
                  </a:cubicBezTo>
                  <a:cubicBezTo>
                    <a:pt x="756685" y="757671"/>
                    <a:pt x="719413" y="777626"/>
                    <a:pt x="811369" y="746974"/>
                  </a:cubicBezTo>
                  <a:lnTo>
                    <a:pt x="850005" y="734096"/>
                  </a:lnTo>
                  <a:cubicBezTo>
                    <a:pt x="960735" y="660276"/>
                    <a:pt x="820636" y="748781"/>
                    <a:pt x="927278" y="695459"/>
                  </a:cubicBezTo>
                  <a:cubicBezTo>
                    <a:pt x="975240" y="671478"/>
                    <a:pt x="961829" y="666667"/>
                    <a:pt x="1004552" y="631065"/>
                  </a:cubicBezTo>
                  <a:cubicBezTo>
                    <a:pt x="1016443" y="621156"/>
                    <a:pt x="1030309" y="613893"/>
                    <a:pt x="1043188" y="605307"/>
                  </a:cubicBezTo>
                  <a:cubicBezTo>
                    <a:pt x="1072191" y="518298"/>
                    <a:pt x="1031968" y="612610"/>
                    <a:pt x="1094704" y="540912"/>
                  </a:cubicBezTo>
                  <a:cubicBezTo>
                    <a:pt x="1115089" y="517615"/>
                    <a:pt x="1124329" y="485528"/>
                    <a:pt x="1146219" y="463639"/>
                  </a:cubicBezTo>
                  <a:cubicBezTo>
                    <a:pt x="1159098" y="450760"/>
                    <a:pt x="1173196" y="438995"/>
                    <a:pt x="1184856" y="425003"/>
                  </a:cubicBezTo>
                  <a:cubicBezTo>
                    <a:pt x="1194765" y="413112"/>
                    <a:pt x="1200705" y="398257"/>
                    <a:pt x="1210614" y="386366"/>
                  </a:cubicBezTo>
                  <a:cubicBezTo>
                    <a:pt x="1222274" y="372374"/>
                    <a:pt x="1237590" y="361721"/>
                    <a:pt x="1249250" y="347729"/>
                  </a:cubicBezTo>
                  <a:cubicBezTo>
                    <a:pt x="1259159" y="335838"/>
                    <a:pt x="1264725" y="320662"/>
                    <a:pt x="1275008" y="309093"/>
                  </a:cubicBezTo>
                  <a:cubicBezTo>
                    <a:pt x="1299209" y="281867"/>
                    <a:pt x="1332075" y="262128"/>
                    <a:pt x="1352281" y="231819"/>
                  </a:cubicBezTo>
                  <a:cubicBezTo>
                    <a:pt x="1416237" y="135887"/>
                    <a:pt x="1334034" y="253716"/>
                    <a:pt x="1416676" y="154546"/>
                  </a:cubicBezTo>
                  <a:cubicBezTo>
                    <a:pt x="1426585" y="142655"/>
                    <a:pt x="1430784" y="126102"/>
                    <a:pt x="1442433" y="115910"/>
                  </a:cubicBezTo>
                  <a:cubicBezTo>
                    <a:pt x="1503888" y="62137"/>
                    <a:pt x="1524025" y="62955"/>
                    <a:pt x="1596980" y="38636"/>
                  </a:cubicBezTo>
                  <a:cubicBezTo>
                    <a:pt x="1596988" y="38633"/>
                    <a:pt x="1674244" y="12880"/>
                    <a:pt x="1674253" y="12879"/>
                  </a:cubicBezTo>
                  <a:lnTo>
                    <a:pt x="1777284" y="0"/>
                  </a:lnTo>
                  <a:cubicBezTo>
                    <a:pt x="1901780" y="4293"/>
                    <a:pt x="2026444" y="5109"/>
                    <a:pt x="2150771" y="12879"/>
                  </a:cubicBezTo>
                  <a:cubicBezTo>
                    <a:pt x="2164320" y="13726"/>
                    <a:pt x="2179809" y="16158"/>
                    <a:pt x="2189408" y="25757"/>
                  </a:cubicBezTo>
                  <a:cubicBezTo>
                    <a:pt x="2252155" y="88504"/>
                    <a:pt x="2229510" y="84986"/>
                    <a:pt x="2253802" y="141667"/>
                  </a:cubicBezTo>
                  <a:cubicBezTo>
                    <a:pt x="2261365" y="159314"/>
                    <a:pt x="2271997" y="175536"/>
                    <a:pt x="2279560" y="193183"/>
                  </a:cubicBezTo>
                  <a:cubicBezTo>
                    <a:pt x="2294590" y="228253"/>
                    <a:pt x="2291912" y="250479"/>
                    <a:pt x="2318197" y="283335"/>
                  </a:cubicBezTo>
                  <a:cubicBezTo>
                    <a:pt x="2374859" y="354163"/>
                    <a:pt x="2401280" y="364482"/>
                    <a:pt x="2472743" y="412124"/>
                  </a:cubicBezTo>
                  <a:cubicBezTo>
                    <a:pt x="2485622" y="420710"/>
                    <a:pt x="2496696" y="432986"/>
                    <a:pt x="2511380" y="437881"/>
                  </a:cubicBezTo>
                  <a:cubicBezTo>
                    <a:pt x="2524259" y="442174"/>
                    <a:pt x="2537874" y="444689"/>
                    <a:pt x="2550016" y="450760"/>
                  </a:cubicBezTo>
                  <a:cubicBezTo>
                    <a:pt x="2563860" y="457682"/>
                    <a:pt x="2574160" y="471083"/>
                    <a:pt x="2588653" y="476518"/>
                  </a:cubicBezTo>
                  <a:cubicBezTo>
                    <a:pt x="2609149" y="484204"/>
                    <a:pt x="2631718" y="484475"/>
                    <a:pt x="2653047" y="489397"/>
                  </a:cubicBezTo>
                  <a:cubicBezTo>
                    <a:pt x="2687541" y="497357"/>
                    <a:pt x="2721734" y="506569"/>
                    <a:pt x="2756078" y="515155"/>
                  </a:cubicBezTo>
                  <a:cubicBezTo>
                    <a:pt x="2773250" y="519448"/>
                    <a:pt x="2790134" y="525124"/>
                    <a:pt x="2807594" y="528034"/>
                  </a:cubicBezTo>
                  <a:cubicBezTo>
                    <a:pt x="2902327" y="543822"/>
                    <a:pt x="2859534" y="534579"/>
                    <a:pt x="2936383" y="553791"/>
                  </a:cubicBezTo>
                  <a:cubicBezTo>
                    <a:pt x="3060879" y="549498"/>
                    <a:pt x="3185844" y="552539"/>
                    <a:pt x="3309870" y="540912"/>
                  </a:cubicBezTo>
                  <a:cubicBezTo>
                    <a:pt x="3325281" y="539467"/>
                    <a:pt x="3334663" y="522077"/>
                    <a:pt x="3348507" y="515155"/>
                  </a:cubicBezTo>
                  <a:cubicBezTo>
                    <a:pt x="3360649" y="509084"/>
                    <a:pt x="3375001" y="508347"/>
                    <a:pt x="3387143" y="502276"/>
                  </a:cubicBezTo>
                  <a:cubicBezTo>
                    <a:pt x="3400987" y="495354"/>
                    <a:pt x="3411635" y="482805"/>
                    <a:pt x="3425780" y="476518"/>
                  </a:cubicBezTo>
                  <a:cubicBezTo>
                    <a:pt x="3450591" y="465491"/>
                    <a:pt x="3480462" y="465820"/>
                    <a:pt x="3503053" y="450760"/>
                  </a:cubicBezTo>
                  <a:cubicBezTo>
                    <a:pt x="3577306" y="401260"/>
                    <a:pt x="3505676" y="444117"/>
                    <a:pt x="3580326" y="412124"/>
                  </a:cubicBezTo>
                  <a:cubicBezTo>
                    <a:pt x="3597973" y="404561"/>
                    <a:pt x="3613628" y="392437"/>
                    <a:pt x="3631842" y="386366"/>
                  </a:cubicBezTo>
                  <a:cubicBezTo>
                    <a:pt x="3652608" y="379444"/>
                    <a:pt x="3674771" y="377780"/>
                    <a:pt x="3696236" y="373487"/>
                  </a:cubicBezTo>
                  <a:cubicBezTo>
                    <a:pt x="3713408" y="364901"/>
                    <a:pt x="3729926" y="354859"/>
                    <a:pt x="3747752" y="347729"/>
                  </a:cubicBezTo>
                  <a:cubicBezTo>
                    <a:pt x="3772961" y="337646"/>
                    <a:pt x="3825025" y="321972"/>
                    <a:pt x="3825025" y="321972"/>
                  </a:cubicBezTo>
                  <a:cubicBezTo>
                    <a:pt x="3837904" y="313386"/>
                    <a:pt x="3849517" y="302501"/>
                    <a:pt x="3863662" y="296214"/>
                  </a:cubicBezTo>
                  <a:cubicBezTo>
                    <a:pt x="3888473" y="285187"/>
                    <a:pt x="3915177" y="279042"/>
                    <a:pt x="3940935" y="270456"/>
                  </a:cubicBezTo>
                  <a:cubicBezTo>
                    <a:pt x="4000339" y="250654"/>
                    <a:pt x="3966257" y="260240"/>
                    <a:pt x="4043966" y="244698"/>
                  </a:cubicBezTo>
                  <a:cubicBezTo>
                    <a:pt x="4155583" y="248991"/>
                    <a:pt x="4267604" y="247151"/>
                    <a:pt x="4378816" y="257577"/>
                  </a:cubicBezTo>
                  <a:cubicBezTo>
                    <a:pt x="4378820" y="257577"/>
                    <a:pt x="4475405" y="289774"/>
                    <a:pt x="4494726" y="296214"/>
                  </a:cubicBezTo>
                  <a:cubicBezTo>
                    <a:pt x="4507605" y="300507"/>
                    <a:pt x="4522067" y="301563"/>
                    <a:pt x="4533363" y="309093"/>
                  </a:cubicBezTo>
                  <a:cubicBezTo>
                    <a:pt x="4559121" y="326265"/>
                    <a:pt x="4581268" y="350818"/>
                    <a:pt x="4610636" y="360608"/>
                  </a:cubicBezTo>
                  <a:lnTo>
                    <a:pt x="4803819" y="425003"/>
                  </a:lnTo>
                  <a:lnTo>
                    <a:pt x="4842456" y="437881"/>
                  </a:lnTo>
                  <a:cubicBezTo>
                    <a:pt x="4855335" y="442174"/>
                    <a:pt x="4867922" y="447467"/>
                    <a:pt x="4881092" y="450760"/>
                  </a:cubicBezTo>
                  <a:cubicBezTo>
                    <a:pt x="4898264" y="455053"/>
                    <a:pt x="4915654" y="458553"/>
                    <a:pt x="4932608" y="463639"/>
                  </a:cubicBezTo>
                  <a:cubicBezTo>
                    <a:pt x="4958614" y="471441"/>
                    <a:pt x="4983257" y="484072"/>
                    <a:pt x="5009881" y="489397"/>
                  </a:cubicBezTo>
                  <a:cubicBezTo>
                    <a:pt x="5052811" y="497983"/>
                    <a:pt x="5097137" y="501311"/>
                    <a:pt x="5138670" y="515155"/>
                  </a:cubicBezTo>
                  <a:lnTo>
                    <a:pt x="5215943" y="540912"/>
                  </a:lnTo>
                  <a:cubicBezTo>
                    <a:pt x="5314681" y="536619"/>
                    <a:pt x="5414763" y="544826"/>
                    <a:pt x="5512157" y="528034"/>
                  </a:cubicBezTo>
                  <a:cubicBezTo>
                    <a:pt x="5592211" y="514232"/>
                    <a:pt x="5568723" y="470541"/>
                    <a:pt x="5628067" y="450760"/>
                  </a:cubicBezTo>
                  <a:lnTo>
                    <a:pt x="5705340" y="425003"/>
                  </a:lnTo>
                  <a:cubicBezTo>
                    <a:pt x="5718219" y="420710"/>
                    <a:pt x="5730665" y="414786"/>
                    <a:pt x="5743977" y="412124"/>
                  </a:cubicBezTo>
                  <a:cubicBezTo>
                    <a:pt x="5788237" y="403272"/>
                    <a:pt x="5817451" y="398491"/>
                    <a:pt x="5859887" y="386366"/>
                  </a:cubicBezTo>
                  <a:cubicBezTo>
                    <a:pt x="5872940" y="382637"/>
                    <a:pt x="5885271" y="376432"/>
                    <a:pt x="5898523" y="373487"/>
                  </a:cubicBezTo>
                  <a:cubicBezTo>
                    <a:pt x="6080337" y="333083"/>
                    <a:pt x="6338265" y="360608"/>
                    <a:pt x="6478073" y="36060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970468" y="1468192"/>
              <a:ext cx="7044743" cy="4726546"/>
            </a:xfrm>
            <a:custGeom>
              <a:avLst/>
              <a:gdLst>
                <a:gd name="connsiteX0" fmla="*/ 7044743 w 7044743"/>
                <a:gd name="connsiteY0" fmla="*/ 0 h 4726546"/>
                <a:gd name="connsiteX1" fmla="*/ 6787166 w 7044743"/>
                <a:gd name="connsiteY1" fmla="*/ 12878 h 4726546"/>
                <a:gd name="connsiteX2" fmla="*/ 6722771 w 7044743"/>
                <a:gd name="connsiteY2" fmla="*/ 25757 h 4726546"/>
                <a:gd name="connsiteX3" fmla="*/ 6619740 w 7044743"/>
                <a:gd name="connsiteY3" fmla="*/ 38636 h 4726546"/>
                <a:gd name="connsiteX4" fmla="*/ 6568225 w 7044743"/>
                <a:gd name="connsiteY4" fmla="*/ 51515 h 4726546"/>
                <a:gd name="connsiteX5" fmla="*/ 6503831 w 7044743"/>
                <a:gd name="connsiteY5" fmla="*/ 64394 h 4726546"/>
                <a:gd name="connsiteX6" fmla="*/ 6439436 w 7044743"/>
                <a:gd name="connsiteY6" fmla="*/ 90152 h 4726546"/>
                <a:gd name="connsiteX7" fmla="*/ 6400800 w 7044743"/>
                <a:gd name="connsiteY7" fmla="*/ 103031 h 4726546"/>
                <a:gd name="connsiteX8" fmla="*/ 6336405 w 7044743"/>
                <a:gd name="connsiteY8" fmla="*/ 128788 h 4726546"/>
                <a:gd name="connsiteX9" fmla="*/ 6297769 w 7044743"/>
                <a:gd name="connsiteY9" fmla="*/ 141667 h 4726546"/>
                <a:gd name="connsiteX10" fmla="*/ 6117464 w 7044743"/>
                <a:gd name="connsiteY10" fmla="*/ 218940 h 4726546"/>
                <a:gd name="connsiteX11" fmla="*/ 6065949 w 7044743"/>
                <a:gd name="connsiteY11" fmla="*/ 231819 h 4726546"/>
                <a:gd name="connsiteX12" fmla="*/ 5962918 w 7044743"/>
                <a:gd name="connsiteY12" fmla="*/ 283335 h 4726546"/>
                <a:gd name="connsiteX13" fmla="*/ 5911402 w 7044743"/>
                <a:gd name="connsiteY13" fmla="*/ 309093 h 4726546"/>
                <a:gd name="connsiteX14" fmla="*/ 5872766 w 7044743"/>
                <a:gd name="connsiteY14" fmla="*/ 321971 h 4726546"/>
                <a:gd name="connsiteX15" fmla="*/ 5756856 w 7044743"/>
                <a:gd name="connsiteY15" fmla="*/ 425002 h 4726546"/>
                <a:gd name="connsiteX16" fmla="*/ 5718219 w 7044743"/>
                <a:gd name="connsiteY16" fmla="*/ 463639 h 4726546"/>
                <a:gd name="connsiteX17" fmla="*/ 5666704 w 7044743"/>
                <a:gd name="connsiteY17" fmla="*/ 540912 h 4726546"/>
                <a:gd name="connsiteX18" fmla="*/ 5640946 w 7044743"/>
                <a:gd name="connsiteY18" fmla="*/ 579549 h 4726546"/>
                <a:gd name="connsiteX19" fmla="*/ 5615188 w 7044743"/>
                <a:gd name="connsiteY19" fmla="*/ 618185 h 4726546"/>
                <a:gd name="connsiteX20" fmla="*/ 5576552 w 7044743"/>
                <a:gd name="connsiteY20" fmla="*/ 695459 h 4726546"/>
                <a:gd name="connsiteX21" fmla="*/ 5550794 w 7044743"/>
                <a:gd name="connsiteY21" fmla="*/ 772732 h 4726546"/>
                <a:gd name="connsiteX22" fmla="*/ 5525036 w 7044743"/>
                <a:gd name="connsiteY22" fmla="*/ 850005 h 4726546"/>
                <a:gd name="connsiteX23" fmla="*/ 5512157 w 7044743"/>
                <a:gd name="connsiteY23" fmla="*/ 888642 h 4726546"/>
                <a:gd name="connsiteX24" fmla="*/ 5499278 w 7044743"/>
                <a:gd name="connsiteY24" fmla="*/ 953036 h 4726546"/>
                <a:gd name="connsiteX25" fmla="*/ 5473521 w 7044743"/>
                <a:gd name="connsiteY25" fmla="*/ 1532585 h 4726546"/>
                <a:gd name="connsiteX26" fmla="*/ 5460642 w 7044743"/>
                <a:gd name="connsiteY26" fmla="*/ 2009104 h 4726546"/>
                <a:gd name="connsiteX27" fmla="*/ 5486400 w 7044743"/>
                <a:gd name="connsiteY27" fmla="*/ 2343954 h 4726546"/>
                <a:gd name="connsiteX28" fmla="*/ 5499278 w 7044743"/>
                <a:gd name="connsiteY28" fmla="*/ 2472743 h 4726546"/>
                <a:gd name="connsiteX29" fmla="*/ 5473521 w 7044743"/>
                <a:gd name="connsiteY29" fmla="*/ 2897746 h 4726546"/>
                <a:gd name="connsiteX30" fmla="*/ 5460642 w 7044743"/>
                <a:gd name="connsiteY30" fmla="*/ 2949262 h 4726546"/>
                <a:gd name="connsiteX31" fmla="*/ 5447763 w 7044743"/>
                <a:gd name="connsiteY31" fmla="*/ 3013656 h 4726546"/>
                <a:gd name="connsiteX32" fmla="*/ 5422005 w 7044743"/>
                <a:gd name="connsiteY32" fmla="*/ 3090929 h 4726546"/>
                <a:gd name="connsiteX33" fmla="*/ 5383369 w 7044743"/>
                <a:gd name="connsiteY33" fmla="*/ 3193960 h 4726546"/>
                <a:gd name="connsiteX34" fmla="*/ 5331853 w 7044743"/>
                <a:gd name="connsiteY34" fmla="*/ 3374264 h 4726546"/>
                <a:gd name="connsiteX35" fmla="*/ 5280338 w 7044743"/>
                <a:gd name="connsiteY35" fmla="*/ 3554569 h 4726546"/>
                <a:gd name="connsiteX36" fmla="*/ 5241701 w 7044743"/>
                <a:gd name="connsiteY36" fmla="*/ 3644721 h 4726546"/>
                <a:gd name="connsiteX37" fmla="*/ 5203064 w 7044743"/>
                <a:gd name="connsiteY37" fmla="*/ 3696236 h 4726546"/>
                <a:gd name="connsiteX38" fmla="*/ 5177307 w 7044743"/>
                <a:gd name="connsiteY38" fmla="*/ 3734873 h 4726546"/>
                <a:gd name="connsiteX39" fmla="*/ 5112912 w 7044743"/>
                <a:gd name="connsiteY39" fmla="*/ 3837904 h 4726546"/>
                <a:gd name="connsiteX40" fmla="*/ 5087155 w 7044743"/>
                <a:gd name="connsiteY40" fmla="*/ 3876540 h 4726546"/>
                <a:gd name="connsiteX41" fmla="*/ 5061397 w 7044743"/>
                <a:gd name="connsiteY41" fmla="*/ 3928056 h 4726546"/>
                <a:gd name="connsiteX42" fmla="*/ 5022760 w 7044743"/>
                <a:gd name="connsiteY42" fmla="*/ 3953814 h 4726546"/>
                <a:gd name="connsiteX43" fmla="*/ 4984124 w 7044743"/>
                <a:gd name="connsiteY43" fmla="*/ 3992450 h 4726546"/>
                <a:gd name="connsiteX44" fmla="*/ 4958366 w 7044743"/>
                <a:gd name="connsiteY44" fmla="*/ 4031087 h 4726546"/>
                <a:gd name="connsiteX45" fmla="*/ 4881093 w 7044743"/>
                <a:gd name="connsiteY45" fmla="*/ 4082602 h 4726546"/>
                <a:gd name="connsiteX46" fmla="*/ 4765183 w 7044743"/>
                <a:gd name="connsiteY46" fmla="*/ 4146997 h 4726546"/>
                <a:gd name="connsiteX47" fmla="*/ 4726546 w 7044743"/>
                <a:gd name="connsiteY47" fmla="*/ 4172754 h 4726546"/>
                <a:gd name="connsiteX48" fmla="*/ 4636394 w 7044743"/>
                <a:gd name="connsiteY48" fmla="*/ 4198512 h 4726546"/>
                <a:gd name="connsiteX49" fmla="*/ 4584878 w 7044743"/>
                <a:gd name="connsiteY49" fmla="*/ 4224270 h 4726546"/>
                <a:gd name="connsiteX50" fmla="*/ 4494726 w 7044743"/>
                <a:gd name="connsiteY50" fmla="*/ 4275785 h 4726546"/>
                <a:gd name="connsiteX51" fmla="*/ 4391695 w 7044743"/>
                <a:gd name="connsiteY51" fmla="*/ 4301543 h 4726546"/>
                <a:gd name="connsiteX52" fmla="*/ 4353059 w 7044743"/>
                <a:gd name="connsiteY52" fmla="*/ 4327301 h 4726546"/>
                <a:gd name="connsiteX53" fmla="*/ 4314422 w 7044743"/>
                <a:gd name="connsiteY53" fmla="*/ 4340180 h 4726546"/>
                <a:gd name="connsiteX54" fmla="*/ 4211391 w 7044743"/>
                <a:gd name="connsiteY54" fmla="*/ 4365938 h 4726546"/>
                <a:gd name="connsiteX55" fmla="*/ 4031087 w 7044743"/>
                <a:gd name="connsiteY55" fmla="*/ 4391695 h 4726546"/>
                <a:gd name="connsiteX56" fmla="*/ 3992450 w 7044743"/>
                <a:gd name="connsiteY56" fmla="*/ 4404574 h 4726546"/>
                <a:gd name="connsiteX57" fmla="*/ 3837904 w 7044743"/>
                <a:gd name="connsiteY57" fmla="*/ 4430332 h 4726546"/>
                <a:gd name="connsiteX58" fmla="*/ 3786388 w 7044743"/>
                <a:gd name="connsiteY58" fmla="*/ 4443211 h 4726546"/>
                <a:gd name="connsiteX59" fmla="*/ 3670478 w 7044743"/>
                <a:gd name="connsiteY59" fmla="*/ 4456090 h 4726546"/>
                <a:gd name="connsiteX60" fmla="*/ 3464417 w 7044743"/>
                <a:gd name="connsiteY60" fmla="*/ 4481847 h 4726546"/>
                <a:gd name="connsiteX61" fmla="*/ 3000777 w 7044743"/>
                <a:gd name="connsiteY61" fmla="*/ 4520484 h 4726546"/>
                <a:gd name="connsiteX62" fmla="*/ 2730321 w 7044743"/>
                <a:gd name="connsiteY62" fmla="*/ 4546242 h 4726546"/>
                <a:gd name="connsiteX63" fmla="*/ 2137893 w 7044743"/>
                <a:gd name="connsiteY63" fmla="*/ 4559121 h 4726546"/>
                <a:gd name="connsiteX64" fmla="*/ 1893194 w 7044743"/>
                <a:gd name="connsiteY64" fmla="*/ 4584878 h 4726546"/>
                <a:gd name="connsiteX65" fmla="*/ 1854557 w 7044743"/>
                <a:gd name="connsiteY65" fmla="*/ 4597757 h 4726546"/>
                <a:gd name="connsiteX66" fmla="*/ 1764405 w 7044743"/>
                <a:gd name="connsiteY66" fmla="*/ 4610636 h 4726546"/>
                <a:gd name="connsiteX67" fmla="*/ 1712890 w 7044743"/>
                <a:gd name="connsiteY67" fmla="*/ 4623515 h 4726546"/>
                <a:gd name="connsiteX68" fmla="*/ 1571222 w 7044743"/>
                <a:gd name="connsiteY68" fmla="*/ 4636394 h 4726546"/>
                <a:gd name="connsiteX69" fmla="*/ 1416676 w 7044743"/>
                <a:gd name="connsiteY69" fmla="*/ 4662152 h 4726546"/>
                <a:gd name="connsiteX70" fmla="*/ 1352281 w 7044743"/>
                <a:gd name="connsiteY70" fmla="*/ 4675031 h 4726546"/>
                <a:gd name="connsiteX71" fmla="*/ 1275008 w 7044743"/>
                <a:gd name="connsiteY71" fmla="*/ 4687909 h 4726546"/>
                <a:gd name="connsiteX72" fmla="*/ 1223493 w 7044743"/>
                <a:gd name="connsiteY72" fmla="*/ 4700788 h 4726546"/>
                <a:gd name="connsiteX73" fmla="*/ 1133340 w 7044743"/>
                <a:gd name="connsiteY73" fmla="*/ 4713667 h 4726546"/>
                <a:gd name="connsiteX74" fmla="*/ 1056067 w 7044743"/>
                <a:gd name="connsiteY74" fmla="*/ 4726546 h 4726546"/>
                <a:gd name="connsiteX75" fmla="*/ 708338 w 7044743"/>
                <a:gd name="connsiteY75" fmla="*/ 4713667 h 4726546"/>
                <a:gd name="connsiteX76" fmla="*/ 579549 w 7044743"/>
                <a:gd name="connsiteY76" fmla="*/ 4662152 h 4726546"/>
                <a:gd name="connsiteX77" fmla="*/ 528033 w 7044743"/>
                <a:gd name="connsiteY77" fmla="*/ 4649273 h 4726546"/>
                <a:gd name="connsiteX78" fmla="*/ 476518 w 7044743"/>
                <a:gd name="connsiteY78" fmla="*/ 4623515 h 4726546"/>
                <a:gd name="connsiteX79" fmla="*/ 437881 w 7044743"/>
                <a:gd name="connsiteY79" fmla="*/ 4597757 h 4726546"/>
                <a:gd name="connsiteX80" fmla="*/ 0 w 7044743"/>
                <a:gd name="connsiteY80" fmla="*/ 4559121 h 472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7044743" h="4726546">
                  <a:moveTo>
                    <a:pt x="7044743" y="0"/>
                  </a:moveTo>
                  <a:cubicBezTo>
                    <a:pt x="6958884" y="4293"/>
                    <a:pt x="6872858" y="6023"/>
                    <a:pt x="6787166" y="12878"/>
                  </a:cubicBezTo>
                  <a:cubicBezTo>
                    <a:pt x="6765346" y="14624"/>
                    <a:pt x="6744407" y="22428"/>
                    <a:pt x="6722771" y="25757"/>
                  </a:cubicBezTo>
                  <a:cubicBezTo>
                    <a:pt x="6688563" y="31020"/>
                    <a:pt x="6654084" y="34343"/>
                    <a:pt x="6619740" y="38636"/>
                  </a:cubicBezTo>
                  <a:cubicBezTo>
                    <a:pt x="6602568" y="42929"/>
                    <a:pt x="6585504" y="47675"/>
                    <a:pt x="6568225" y="51515"/>
                  </a:cubicBezTo>
                  <a:cubicBezTo>
                    <a:pt x="6546857" y="56264"/>
                    <a:pt x="6524798" y="58104"/>
                    <a:pt x="6503831" y="64394"/>
                  </a:cubicBezTo>
                  <a:cubicBezTo>
                    <a:pt x="6481687" y="71037"/>
                    <a:pt x="6461083" y="82034"/>
                    <a:pt x="6439436" y="90152"/>
                  </a:cubicBezTo>
                  <a:cubicBezTo>
                    <a:pt x="6426725" y="94919"/>
                    <a:pt x="6413511" y="98264"/>
                    <a:pt x="6400800" y="103031"/>
                  </a:cubicBezTo>
                  <a:cubicBezTo>
                    <a:pt x="6379154" y="111148"/>
                    <a:pt x="6358051" y="120671"/>
                    <a:pt x="6336405" y="128788"/>
                  </a:cubicBezTo>
                  <a:cubicBezTo>
                    <a:pt x="6323694" y="133555"/>
                    <a:pt x="6310247" y="136319"/>
                    <a:pt x="6297769" y="141667"/>
                  </a:cubicBezTo>
                  <a:cubicBezTo>
                    <a:pt x="6218887" y="175474"/>
                    <a:pt x="6230389" y="190708"/>
                    <a:pt x="6117464" y="218940"/>
                  </a:cubicBezTo>
                  <a:cubicBezTo>
                    <a:pt x="6100292" y="223233"/>
                    <a:pt x="6082288" y="225011"/>
                    <a:pt x="6065949" y="231819"/>
                  </a:cubicBezTo>
                  <a:cubicBezTo>
                    <a:pt x="6030505" y="246587"/>
                    <a:pt x="5997262" y="266163"/>
                    <a:pt x="5962918" y="283335"/>
                  </a:cubicBezTo>
                  <a:cubicBezTo>
                    <a:pt x="5945746" y="291921"/>
                    <a:pt x="5929616" y="303022"/>
                    <a:pt x="5911402" y="309093"/>
                  </a:cubicBezTo>
                  <a:lnTo>
                    <a:pt x="5872766" y="321971"/>
                  </a:lnTo>
                  <a:cubicBezTo>
                    <a:pt x="5803820" y="367935"/>
                    <a:pt x="5845074" y="336784"/>
                    <a:pt x="5756856" y="425002"/>
                  </a:cubicBezTo>
                  <a:cubicBezTo>
                    <a:pt x="5743977" y="437881"/>
                    <a:pt x="5728322" y="448484"/>
                    <a:pt x="5718219" y="463639"/>
                  </a:cubicBezTo>
                  <a:lnTo>
                    <a:pt x="5666704" y="540912"/>
                  </a:lnTo>
                  <a:lnTo>
                    <a:pt x="5640946" y="579549"/>
                  </a:lnTo>
                  <a:lnTo>
                    <a:pt x="5615188" y="618185"/>
                  </a:lnTo>
                  <a:cubicBezTo>
                    <a:pt x="5568219" y="759091"/>
                    <a:pt x="5643126" y="545666"/>
                    <a:pt x="5576552" y="695459"/>
                  </a:cubicBezTo>
                  <a:cubicBezTo>
                    <a:pt x="5565525" y="720270"/>
                    <a:pt x="5559380" y="746974"/>
                    <a:pt x="5550794" y="772732"/>
                  </a:cubicBezTo>
                  <a:lnTo>
                    <a:pt x="5525036" y="850005"/>
                  </a:lnTo>
                  <a:cubicBezTo>
                    <a:pt x="5520743" y="862884"/>
                    <a:pt x="5514819" y="875330"/>
                    <a:pt x="5512157" y="888642"/>
                  </a:cubicBezTo>
                  <a:lnTo>
                    <a:pt x="5499278" y="953036"/>
                  </a:lnTo>
                  <a:cubicBezTo>
                    <a:pt x="5488160" y="1175408"/>
                    <a:pt x="5480936" y="1302738"/>
                    <a:pt x="5473521" y="1532585"/>
                  </a:cubicBezTo>
                  <a:cubicBezTo>
                    <a:pt x="5468398" y="1691400"/>
                    <a:pt x="5464935" y="1850264"/>
                    <a:pt x="5460642" y="2009104"/>
                  </a:cubicBezTo>
                  <a:cubicBezTo>
                    <a:pt x="5498986" y="2430885"/>
                    <a:pt x="5443660" y="1809686"/>
                    <a:pt x="5486400" y="2343954"/>
                  </a:cubicBezTo>
                  <a:cubicBezTo>
                    <a:pt x="5489840" y="2386960"/>
                    <a:pt x="5494985" y="2429813"/>
                    <a:pt x="5499278" y="2472743"/>
                  </a:cubicBezTo>
                  <a:cubicBezTo>
                    <a:pt x="5494281" y="2587691"/>
                    <a:pt x="5491976" y="2768562"/>
                    <a:pt x="5473521" y="2897746"/>
                  </a:cubicBezTo>
                  <a:cubicBezTo>
                    <a:pt x="5471018" y="2915269"/>
                    <a:pt x="5464482" y="2931983"/>
                    <a:pt x="5460642" y="2949262"/>
                  </a:cubicBezTo>
                  <a:cubicBezTo>
                    <a:pt x="5455893" y="2970630"/>
                    <a:pt x="5453523" y="2992538"/>
                    <a:pt x="5447763" y="3013656"/>
                  </a:cubicBezTo>
                  <a:cubicBezTo>
                    <a:pt x="5440619" y="3039850"/>
                    <a:pt x="5428590" y="3064589"/>
                    <a:pt x="5422005" y="3090929"/>
                  </a:cubicBezTo>
                  <a:cubicBezTo>
                    <a:pt x="5404470" y="3161070"/>
                    <a:pt x="5417042" y="3126613"/>
                    <a:pt x="5383369" y="3193960"/>
                  </a:cubicBezTo>
                  <a:cubicBezTo>
                    <a:pt x="5353846" y="3341575"/>
                    <a:pt x="5377190" y="3283591"/>
                    <a:pt x="5331853" y="3374264"/>
                  </a:cubicBezTo>
                  <a:cubicBezTo>
                    <a:pt x="5299513" y="3503623"/>
                    <a:pt x="5317287" y="3443720"/>
                    <a:pt x="5280338" y="3554569"/>
                  </a:cubicBezTo>
                  <a:cubicBezTo>
                    <a:pt x="5267820" y="3592125"/>
                    <a:pt x="5264434" y="3608349"/>
                    <a:pt x="5241701" y="3644721"/>
                  </a:cubicBezTo>
                  <a:cubicBezTo>
                    <a:pt x="5230325" y="3662923"/>
                    <a:pt x="5215540" y="3678769"/>
                    <a:pt x="5203064" y="3696236"/>
                  </a:cubicBezTo>
                  <a:cubicBezTo>
                    <a:pt x="5194067" y="3708831"/>
                    <a:pt x="5185617" y="3721814"/>
                    <a:pt x="5177307" y="3734873"/>
                  </a:cubicBezTo>
                  <a:cubicBezTo>
                    <a:pt x="5155564" y="3769041"/>
                    <a:pt x="5134655" y="3803736"/>
                    <a:pt x="5112912" y="3837904"/>
                  </a:cubicBezTo>
                  <a:cubicBezTo>
                    <a:pt x="5104602" y="3850962"/>
                    <a:pt x="5094077" y="3862696"/>
                    <a:pt x="5087155" y="3876540"/>
                  </a:cubicBezTo>
                  <a:cubicBezTo>
                    <a:pt x="5078569" y="3893712"/>
                    <a:pt x="5073688" y="3913307"/>
                    <a:pt x="5061397" y="3928056"/>
                  </a:cubicBezTo>
                  <a:cubicBezTo>
                    <a:pt x="5051488" y="3939947"/>
                    <a:pt x="5034651" y="3943905"/>
                    <a:pt x="5022760" y="3953814"/>
                  </a:cubicBezTo>
                  <a:cubicBezTo>
                    <a:pt x="5008768" y="3965474"/>
                    <a:pt x="4995784" y="3978458"/>
                    <a:pt x="4984124" y="3992450"/>
                  </a:cubicBezTo>
                  <a:cubicBezTo>
                    <a:pt x="4974215" y="4004341"/>
                    <a:pt x="4970015" y="4020894"/>
                    <a:pt x="4958366" y="4031087"/>
                  </a:cubicBezTo>
                  <a:cubicBezTo>
                    <a:pt x="4935069" y="4051472"/>
                    <a:pt x="4908782" y="4068758"/>
                    <a:pt x="4881093" y="4082602"/>
                  </a:cubicBezTo>
                  <a:cubicBezTo>
                    <a:pt x="4819585" y="4113356"/>
                    <a:pt x="4829876" y="4106564"/>
                    <a:pt x="4765183" y="4146997"/>
                  </a:cubicBezTo>
                  <a:cubicBezTo>
                    <a:pt x="4752057" y="4155201"/>
                    <a:pt x="4740390" y="4165832"/>
                    <a:pt x="4726546" y="4172754"/>
                  </a:cubicBezTo>
                  <a:cubicBezTo>
                    <a:pt x="4695408" y="4188323"/>
                    <a:pt x="4669409" y="4186131"/>
                    <a:pt x="4636394" y="4198512"/>
                  </a:cubicBezTo>
                  <a:cubicBezTo>
                    <a:pt x="4618418" y="4205253"/>
                    <a:pt x="4601733" y="4215077"/>
                    <a:pt x="4584878" y="4224270"/>
                  </a:cubicBezTo>
                  <a:cubicBezTo>
                    <a:pt x="4554493" y="4240843"/>
                    <a:pt x="4526861" y="4262931"/>
                    <a:pt x="4494726" y="4275785"/>
                  </a:cubicBezTo>
                  <a:cubicBezTo>
                    <a:pt x="4461857" y="4288932"/>
                    <a:pt x="4391695" y="4301543"/>
                    <a:pt x="4391695" y="4301543"/>
                  </a:cubicBezTo>
                  <a:cubicBezTo>
                    <a:pt x="4378816" y="4310129"/>
                    <a:pt x="4366903" y="4320379"/>
                    <a:pt x="4353059" y="4327301"/>
                  </a:cubicBezTo>
                  <a:cubicBezTo>
                    <a:pt x="4340917" y="4333372"/>
                    <a:pt x="4327519" y="4336608"/>
                    <a:pt x="4314422" y="4340180"/>
                  </a:cubicBezTo>
                  <a:cubicBezTo>
                    <a:pt x="4280269" y="4349495"/>
                    <a:pt x="4246575" y="4362029"/>
                    <a:pt x="4211391" y="4365938"/>
                  </a:cubicBezTo>
                  <a:cubicBezTo>
                    <a:pt x="4139259" y="4373952"/>
                    <a:pt x="4096699" y="4375292"/>
                    <a:pt x="4031087" y="4391695"/>
                  </a:cubicBezTo>
                  <a:cubicBezTo>
                    <a:pt x="4017917" y="4394988"/>
                    <a:pt x="4005762" y="4401912"/>
                    <a:pt x="3992450" y="4404574"/>
                  </a:cubicBezTo>
                  <a:cubicBezTo>
                    <a:pt x="3941238" y="4414816"/>
                    <a:pt x="3888571" y="4417665"/>
                    <a:pt x="3837904" y="4430332"/>
                  </a:cubicBezTo>
                  <a:cubicBezTo>
                    <a:pt x="3820732" y="4434625"/>
                    <a:pt x="3803883" y="4440519"/>
                    <a:pt x="3786388" y="4443211"/>
                  </a:cubicBezTo>
                  <a:cubicBezTo>
                    <a:pt x="3747966" y="4449122"/>
                    <a:pt x="3709052" y="4451268"/>
                    <a:pt x="3670478" y="4456090"/>
                  </a:cubicBezTo>
                  <a:cubicBezTo>
                    <a:pt x="3531689" y="4473439"/>
                    <a:pt x="3623499" y="4466933"/>
                    <a:pt x="3464417" y="4481847"/>
                  </a:cubicBezTo>
                  <a:cubicBezTo>
                    <a:pt x="3254519" y="4501525"/>
                    <a:pt x="3186781" y="4506176"/>
                    <a:pt x="3000777" y="4520484"/>
                  </a:cubicBezTo>
                  <a:cubicBezTo>
                    <a:pt x="2885446" y="4549317"/>
                    <a:pt x="2937577" y="4539662"/>
                    <a:pt x="2730321" y="4546242"/>
                  </a:cubicBezTo>
                  <a:cubicBezTo>
                    <a:pt x="2532898" y="4552509"/>
                    <a:pt x="2335369" y="4554828"/>
                    <a:pt x="2137893" y="4559121"/>
                  </a:cubicBezTo>
                  <a:cubicBezTo>
                    <a:pt x="2090281" y="4563449"/>
                    <a:pt x="1949464" y="4574647"/>
                    <a:pt x="1893194" y="4584878"/>
                  </a:cubicBezTo>
                  <a:cubicBezTo>
                    <a:pt x="1879837" y="4587306"/>
                    <a:pt x="1867869" y="4595095"/>
                    <a:pt x="1854557" y="4597757"/>
                  </a:cubicBezTo>
                  <a:cubicBezTo>
                    <a:pt x="1824791" y="4603710"/>
                    <a:pt x="1794271" y="4605206"/>
                    <a:pt x="1764405" y="4610636"/>
                  </a:cubicBezTo>
                  <a:cubicBezTo>
                    <a:pt x="1746990" y="4613802"/>
                    <a:pt x="1730435" y="4621176"/>
                    <a:pt x="1712890" y="4623515"/>
                  </a:cubicBezTo>
                  <a:cubicBezTo>
                    <a:pt x="1665889" y="4629782"/>
                    <a:pt x="1618445" y="4632101"/>
                    <a:pt x="1571222" y="4636394"/>
                  </a:cubicBezTo>
                  <a:cubicBezTo>
                    <a:pt x="1419470" y="4666745"/>
                    <a:pt x="1608364" y="4630204"/>
                    <a:pt x="1416676" y="4662152"/>
                  </a:cubicBezTo>
                  <a:cubicBezTo>
                    <a:pt x="1395084" y="4665751"/>
                    <a:pt x="1373818" y="4671115"/>
                    <a:pt x="1352281" y="4675031"/>
                  </a:cubicBezTo>
                  <a:cubicBezTo>
                    <a:pt x="1326589" y="4679702"/>
                    <a:pt x="1300614" y="4682788"/>
                    <a:pt x="1275008" y="4687909"/>
                  </a:cubicBezTo>
                  <a:cubicBezTo>
                    <a:pt x="1257652" y="4691380"/>
                    <a:pt x="1240908" y="4697622"/>
                    <a:pt x="1223493" y="4700788"/>
                  </a:cubicBezTo>
                  <a:cubicBezTo>
                    <a:pt x="1193627" y="4706218"/>
                    <a:pt x="1163343" y="4709051"/>
                    <a:pt x="1133340" y="4713667"/>
                  </a:cubicBezTo>
                  <a:cubicBezTo>
                    <a:pt x="1107531" y="4717638"/>
                    <a:pt x="1081825" y="4722253"/>
                    <a:pt x="1056067" y="4726546"/>
                  </a:cubicBezTo>
                  <a:cubicBezTo>
                    <a:pt x="940157" y="4722253"/>
                    <a:pt x="823851" y="4724168"/>
                    <a:pt x="708338" y="4713667"/>
                  </a:cubicBezTo>
                  <a:cubicBezTo>
                    <a:pt x="647167" y="4708106"/>
                    <a:pt x="631084" y="4681477"/>
                    <a:pt x="579549" y="4662152"/>
                  </a:cubicBezTo>
                  <a:cubicBezTo>
                    <a:pt x="562975" y="4655937"/>
                    <a:pt x="545205" y="4653566"/>
                    <a:pt x="528033" y="4649273"/>
                  </a:cubicBezTo>
                  <a:cubicBezTo>
                    <a:pt x="510861" y="4640687"/>
                    <a:pt x="493187" y="4633040"/>
                    <a:pt x="476518" y="4623515"/>
                  </a:cubicBezTo>
                  <a:cubicBezTo>
                    <a:pt x="463079" y="4615835"/>
                    <a:pt x="452026" y="4604043"/>
                    <a:pt x="437881" y="4597757"/>
                  </a:cubicBezTo>
                  <a:cubicBezTo>
                    <a:pt x="300715" y="4536795"/>
                    <a:pt x="144008" y="4559121"/>
                    <a:pt x="0" y="455912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880315" y="1416676"/>
              <a:ext cx="7070502" cy="2871989"/>
            </a:xfrm>
            <a:custGeom>
              <a:avLst/>
              <a:gdLst>
                <a:gd name="connsiteX0" fmla="*/ 7070502 w 7070502"/>
                <a:gd name="connsiteY0" fmla="*/ 0 h 2871989"/>
                <a:gd name="connsiteX1" fmla="*/ 6632620 w 7070502"/>
                <a:gd name="connsiteY1" fmla="*/ 25758 h 2871989"/>
                <a:gd name="connsiteX2" fmla="*/ 6555347 w 7070502"/>
                <a:gd name="connsiteY2" fmla="*/ 64394 h 2871989"/>
                <a:gd name="connsiteX3" fmla="*/ 6478074 w 7070502"/>
                <a:gd name="connsiteY3" fmla="*/ 90152 h 2871989"/>
                <a:gd name="connsiteX4" fmla="*/ 6400800 w 7070502"/>
                <a:gd name="connsiteY4" fmla="*/ 115910 h 2871989"/>
                <a:gd name="connsiteX5" fmla="*/ 6362164 w 7070502"/>
                <a:gd name="connsiteY5" fmla="*/ 128789 h 2871989"/>
                <a:gd name="connsiteX6" fmla="*/ 6323527 w 7070502"/>
                <a:gd name="connsiteY6" fmla="*/ 154547 h 2871989"/>
                <a:gd name="connsiteX7" fmla="*/ 6246254 w 7070502"/>
                <a:gd name="connsiteY7" fmla="*/ 180304 h 2871989"/>
                <a:gd name="connsiteX8" fmla="*/ 6130344 w 7070502"/>
                <a:gd name="connsiteY8" fmla="*/ 231820 h 2871989"/>
                <a:gd name="connsiteX9" fmla="*/ 6091708 w 7070502"/>
                <a:gd name="connsiteY9" fmla="*/ 244699 h 2871989"/>
                <a:gd name="connsiteX10" fmla="*/ 6014434 w 7070502"/>
                <a:gd name="connsiteY10" fmla="*/ 283335 h 2871989"/>
                <a:gd name="connsiteX11" fmla="*/ 5975798 w 7070502"/>
                <a:gd name="connsiteY11" fmla="*/ 309093 h 2871989"/>
                <a:gd name="connsiteX12" fmla="*/ 5885646 w 7070502"/>
                <a:gd name="connsiteY12" fmla="*/ 334851 h 2871989"/>
                <a:gd name="connsiteX13" fmla="*/ 5808372 w 7070502"/>
                <a:gd name="connsiteY13" fmla="*/ 373487 h 2871989"/>
                <a:gd name="connsiteX14" fmla="*/ 5769736 w 7070502"/>
                <a:gd name="connsiteY14" fmla="*/ 399245 h 2871989"/>
                <a:gd name="connsiteX15" fmla="*/ 5731099 w 7070502"/>
                <a:gd name="connsiteY15" fmla="*/ 412124 h 2871989"/>
                <a:gd name="connsiteX16" fmla="*/ 5692462 w 7070502"/>
                <a:gd name="connsiteY16" fmla="*/ 437882 h 2871989"/>
                <a:gd name="connsiteX17" fmla="*/ 5653826 w 7070502"/>
                <a:gd name="connsiteY17" fmla="*/ 450761 h 2871989"/>
                <a:gd name="connsiteX18" fmla="*/ 5576553 w 7070502"/>
                <a:gd name="connsiteY18" fmla="*/ 489397 h 2871989"/>
                <a:gd name="connsiteX19" fmla="*/ 5563674 w 7070502"/>
                <a:gd name="connsiteY19" fmla="*/ 528034 h 2871989"/>
                <a:gd name="connsiteX20" fmla="*/ 5525037 w 7070502"/>
                <a:gd name="connsiteY20" fmla="*/ 540913 h 2871989"/>
                <a:gd name="connsiteX21" fmla="*/ 5447764 w 7070502"/>
                <a:gd name="connsiteY21" fmla="*/ 579549 h 2871989"/>
                <a:gd name="connsiteX22" fmla="*/ 5422006 w 7070502"/>
                <a:gd name="connsiteY22" fmla="*/ 618186 h 2871989"/>
                <a:gd name="connsiteX23" fmla="*/ 5383370 w 7070502"/>
                <a:gd name="connsiteY23" fmla="*/ 631065 h 2871989"/>
                <a:gd name="connsiteX24" fmla="*/ 5331854 w 7070502"/>
                <a:gd name="connsiteY24" fmla="*/ 708338 h 2871989"/>
                <a:gd name="connsiteX25" fmla="*/ 5254581 w 7070502"/>
                <a:gd name="connsiteY25" fmla="*/ 824248 h 2871989"/>
                <a:gd name="connsiteX26" fmla="*/ 5228823 w 7070502"/>
                <a:gd name="connsiteY26" fmla="*/ 862885 h 2871989"/>
                <a:gd name="connsiteX27" fmla="*/ 5203065 w 7070502"/>
                <a:gd name="connsiteY27" fmla="*/ 953037 h 2871989"/>
                <a:gd name="connsiteX28" fmla="*/ 5177308 w 7070502"/>
                <a:gd name="connsiteY28" fmla="*/ 1030310 h 2871989"/>
                <a:gd name="connsiteX29" fmla="*/ 5151550 w 7070502"/>
                <a:gd name="connsiteY29" fmla="*/ 1107583 h 2871989"/>
                <a:gd name="connsiteX30" fmla="*/ 5125792 w 7070502"/>
                <a:gd name="connsiteY30" fmla="*/ 1184856 h 2871989"/>
                <a:gd name="connsiteX31" fmla="*/ 5112913 w 7070502"/>
                <a:gd name="connsiteY31" fmla="*/ 1223493 h 2871989"/>
                <a:gd name="connsiteX32" fmla="*/ 5087155 w 7070502"/>
                <a:gd name="connsiteY32" fmla="*/ 1262130 h 2871989"/>
                <a:gd name="connsiteX33" fmla="*/ 5061398 w 7070502"/>
                <a:gd name="connsiteY33" fmla="*/ 1339403 h 2871989"/>
                <a:gd name="connsiteX34" fmla="*/ 5048519 w 7070502"/>
                <a:gd name="connsiteY34" fmla="*/ 1378039 h 2871989"/>
                <a:gd name="connsiteX35" fmla="*/ 5022761 w 7070502"/>
                <a:gd name="connsiteY35" fmla="*/ 1416676 h 2871989"/>
                <a:gd name="connsiteX36" fmla="*/ 4997003 w 7070502"/>
                <a:gd name="connsiteY36" fmla="*/ 1493949 h 2871989"/>
                <a:gd name="connsiteX37" fmla="*/ 4958367 w 7070502"/>
                <a:gd name="connsiteY37" fmla="*/ 1571223 h 2871989"/>
                <a:gd name="connsiteX38" fmla="*/ 4932609 w 7070502"/>
                <a:gd name="connsiteY38" fmla="*/ 1609859 h 2871989"/>
                <a:gd name="connsiteX39" fmla="*/ 4868215 w 7070502"/>
                <a:gd name="connsiteY39" fmla="*/ 1725769 h 2871989"/>
                <a:gd name="connsiteX40" fmla="*/ 4842457 w 7070502"/>
                <a:gd name="connsiteY40" fmla="*/ 1764406 h 2871989"/>
                <a:gd name="connsiteX41" fmla="*/ 4778062 w 7070502"/>
                <a:gd name="connsiteY41" fmla="*/ 1880316 h 2871989"/>
                <a:gd name="connsiteX42" fmla="*/ 4752305 w 7070502"/>
                <a:gd name="connsiteY42" fmla="*/ 1918952 h 2871989"/>
                <a:gd name="connsiteX43" fmla="*/ 4713668 w 7070502"/>
                <a:gd name="connsiteY43" fmla="*/ 1944710 h 2871989"/>
                <a:gd name="connsiteX44" fmla="*/ 4675031 w 7070502"/>
                <a:gd name="connsiteY44" fmla="*/ 2021983 h 2871989"/>
                <a:gd name="connsiteX45" fmla="*/ 4636395 w 7070502"/>
                <a:gd name="connsiteY45" fmla="*/ 2034862 h 2871989"/>
                <a:gd name="connsiteX46" fmla="*/ 4584879 w 7070502"/>
                <a:gd name="connsiteY46" fmla="*/ 2099256 h 2871989"/>
                <a:gd name="connsiteX47" fmla="*/ 4520485 w 7070502"/>
                <a:gd name="connsiteY47" fmla="*/ 2163651 h 2871989"/>
                <a:gd name="connsiteX48" fmla="*/ 4456091 w 7070502"/>
                <a:gd name="connsiteY48" fmla="*/ 2215166 h 2871989"/>
                <a:gd name="connsiteX49" fmla="*/ 4430333 w 7070502"/>
                <a:gd name="connsiteY49" fmla="*/ 2253803 h 2871989"/>
                <a:gd name="connsiteX50" fmla="*/ 4353060 w 7070502"/>
                <a:gd name="connsiteY50" fmla="*/ 2305318 h 2871989"/>
                <a:gd name="connsiteX51" fmla="*/ 4275786 w 7070502"/>
                <a:gd name="connsiteY51" fmla="*/ 2343955 h 2871989"/>
                <a:gd name="connsiteX52" fmla="*/ 4185634 w 7070502"/>
                <a:gd name="connsiteY52" fmla="*/ 2395470 h 2871989"/>
                <a:gd name="connsiteX53" fmla="*/ 4069724 w 7070502"/>
                <a:gd name="connsiteY53" fmla="*/ 2459865 h 2871989"/>
                <a:gd name="connsiteX54" fmla="*/ 3953815 w 7070502"/>
                <a:gd name="connsiteY54" fmla="*/ 2511380 h 2871989"/>
                <a:gd name="connsiteX55" fmla="*/ 3902299 w 7070502"/>
                <a:gd name="connsiteY55" fmla="*/ 2537138 h 2871989"/>
                <a:gd name="connsiteX56" fmla="*/ 3863662 w 7070502"/>
                <a:gd name="connsiteY56" fmla="*/ 2562896 h 2871989"/>
                <a:gd name="connsiteX57" fmla="*/ 3812147 w 7070502"/>
                <a:gd name="connsiteY57" fmla="*/ 2575775 h 2871989"/>
                <a:gd name="connsiteX58" fmla="*/ 3696237 w 7070502"/>
                <a:gd name="connsiteY58" fmla="*/ 2614411 h 2871989"/>
                <a:gd name="connsiteX59" fmla="*/ 3657600 w 7070502"/>
                <a:gd name="connsiteY59" fmla="*/ 2627290 h 2871989"/>
                <a:gd name="connsiteX60" fmla="*/ 3618964 w 7070502"/>
                <a:gd name="connsiteY60" fmla="*/ 2653048 h 2871989"/>
                <a:gd name="connsiteX61" fmla="*/ 3567448 w 7070502"/>
                <a:gd name="connsiteY61" fmla="*/ 2665927 h 2871989"/>
                <a:gd name="connsiteX62" fmla="*/ 3528812 w 7070502"/>
                <a:gd name="connsiteY62" fmla="*/ 2678806 h 2871989"/>
                <a:gd name="connsiteX63" fmla="*/ 3258355 w 7070502"/>
                <a:gd name="connsiteY63" fmla="*/ 2704563 h 2871989"/>
                <a:gd name="connsiteX64" fmla="*/ 3052293 w 7070502"/>
                <a:gd name="connsiteY64" fmla="*/ 2717442 h 2871989"/>
                <a:gd name="connsiteX65" fmla="*/ 2923505 w 7070502"/>
                <a:gd name="connsiteY65" fmla="*/ 2730321 h 2871989"/>
                <a:gd name="connsiteX66" fmla="*/ 2550017 w 7070502"/>
                <a:gd name="connsiteY66" fmla="*/ 2756079 h 2871989"/>
                <a:gd name="connsiteX67" fmla="*/ 1970468 w 7070502"/>
                <a:gd name="connsiteY67" fmla="*/ 2743200 h 2871989"/>
                <a:gd name="connsiteX68" fmla="*/ 1751527 w 7070502"/>
                <a:gd name="connsiteY68" fmla="*/ 2717442 h 2871989"/>
                <a:gd name="connsiteX69" fmla="*/ 1584102 w 7070502"/>
                <a:gd name="connsiteY69" fmla="*/ 2704563 h 2871989"/>
                <a:gd name="connsiteX70" fmla="*/ 425003 w 7070502"/>
                <a:gd name="connsiteY70" fmla="*/ 2717442 h 2871989"/>
                <a:gd name="connsiteX71" fmla="*/ 347730 w 7070502"/>
                <a:gd name="connsiteY71" fmla="*/ 2743200 h 2871989"/>
                <a:gd name="connsiteX72" fmla="*/ 154547 w 7070502"/>
                <a:gd name="connsiteY72" fmla="*/ 2807594 h 2871989"/>
                <a:gd name="connsiteX73" fmla="*/ 77274 w 7070502"/>
                <a:gd name="connsiteY73" fmla="*/ 2833352 h 2871989"/>
                <a:gd name="connsiteX74" fmla="*/ 38637 w 7070502"/>
                <a:gd name="connsiteY74" fmla="*/ 2859110 h 2871989"/>
                <a:gd name="connsiteX75" fmla="*/ 0 w 7070502"/>
                <a:gd name="connsiteY75" fmla="*/ 2871989 h 2871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070502" h="2871989">
                  <a:moveTo>
                    <a:pt x="7070502" y="0"/>
                  </a:moveTo>
                  <a:cubicBezTo>
                    <a:pt x="6952604" y="4211"/>
                    <a:pt x="6770177" y="-4811"/>
                    <a:pt x="6632620" y="25758"/>
                  </a:cubicBezTo>
                  <a:cubicBezTo>
                    <a:pt x="6562171" y="41414"/>
                    <a:pt x="6624809" y="33522"/>
                    <a:pt x="6555347" y="64394"/>
                  </a:cubicBezTo>
                  <a:cubicBezTo>
                    <a:pt x="6530536" y="75421"/>
                    <a:pt x="6503832" y="81566"/>
                    <a:pt x="6478074" y="90152"/>
                  </a:cubicBezTo>
                  <a:lnTo>
                    <a:pt x="6400800" y="115910"/>
                  </a:lnTo>
                  <a:cubicBezTo>
                    <a:pt x="6387921" y="120203"/>
                    <a:pt x="6373459" y="121259"/>
                    <a:pt x="6362164" y="128789"/>
                  </a:cubicBezTo>
                  <a:cubicBezTo>
                    <a:pt x="6349285" y="137375"/>
                    <a:pt x="6337672" y="148261"/>
                    <a:pt x="6323527" y="154547"/>
                  </a:cubicBezTo>
                  <a:cubicBezTo>
                    <a:pt x="6298716" y="165574"/>
                    <a:pt x="6268845" y="165243"/>
                    <a:pt x="6246254" y="180304"/>
                  </a:cubicBezTo>
                  <a:cubicBezTo>
                    <a:pt x="6185026" y="221123"/>
                    <a:pt x="6222302" y="201167"/>
                    <a:pt x="6130344" y="231820"/>
                  </a:cubicBezTo>
                  <a:cubicBezTo>
                    <a:pt x="6117465" y="236113"/>
                    <a:pt x="6103004" y="237169"/>
                    <a:pt x="6091708" y="244699"/>
                  </a:cubicBezTo>
                  <a:cubicBezTo>
                    <a:pt x="6041775" y="277986"/>
                    <a:pt x="6067755" y="265561"/>
                    <a:pt x="6014434" y="283335"/>
                  </a:cubicBezTo>
                  <a:cubicBezTo>
                    <a:pt x="6001555" y="291921"/>
                    <a:pt x="5989642" y="302171"/>
                    <a:pt x="5975798" y="309093"/>
                  </a:cubicBezTo>
                  <a:cubicBezTo>
                    <a:pt x="5957323" y="318331"/>
                    <a:pt x="5902150" y="330725"/>
                    <a:pt x="5885646" y="334851"/>
                  </a:cubicBezTo>
                  <a:cubicBezTo>
                    <a:pt x="5774912" y="408673"/>
                    <a:pt x="5915019" y="320164"/>
                    <a:pt x="5808372" y="373487"/>
                  </a:cubicBezTo>
                  <a:cubicBezTo>
                    <a:pt x="5794528" y="380409"/>
                    <a:pt x="5783580" y="392323"/>
                    <a:pt x="5769736" y="399245"/>
                  </a:cubicBezTo>
                  <a:cubicBezTo>
                    <a:pt x="5757594" y="405316"/>
                    <a:pt x="5743241" y="406053"/>
                    <a:pt x="5731099" y="412124"/>
                  </a:cubicBezTo>
                  <a:cubicBezTo>
                    <a:pt x="5717254" y="419046"/>
                    <a:pt x="5706306" y="430960"/>
                    <a:pt x="5692462" y="437882"/>
                  </a:cubicBezTo>
                  <a:cubicBezTo>
                    <a:pt x="5680320" y="443953"/>
                    <a:pt x="5665968" y="444690"/>
                    <a:pt x="5653826" y="450761"/>
                  </a:cubicBezTo>
                  <a:cubicBezTo>
                    <a:pt x="5553962" y="500692"/>
                    <a:pt x="5673665" y="457025"/>
                    <a:pt x="5576553" y="489397"/>
                  </a:cubicBezTo>
                  <a:cubicBezTo>
                    <a:pt x="5572260" y="502276"/>
                    <a:pt x="5573273" y="518435"/>
                    <a:pt x="5563674" y="528034"/>
                  </a:cubicBezTo>
                  <a:cubicBezTo>
                    <a:pt x="5554075" y="537633"/>
                    <a:pt x="5537180" y="534842"/>
                    <a:pt x="5525037" y="540913"/>
                  </a:cubicBezTo>
                  <a:cubicBezTo>
                    <a:pt x="5425169" y="590846"/>
                    <a:pt x="5544880" y="547176"/>
                    <a:pt x="5447764" y="579549"/>
                  </a:cubicBezTo>
                  <a:cubicBezTo>
                    <a:pt x="5439178" y="592428"/>
                    <a:pt x="5434093" y="608516"/>
                    <a:pt x="5422006" y="618186"/>
                  </a:cubicBezTo>
                  <a:cubicBezTo>
                    <a:pt x="5411406" y="626667"/>
                    <a:pt x="5392969" y="621466"/>
                    <a:pt x="5383370" y="631065"/>
                  </a:cubicBezTo>
                  <a:cubicBezTo>
                    <a:pt x="5361480" y="652955"/>
                    <a:pt x="5349026" y="682580"/>
                    <a:pt x="5331854" y="708338"/>
                  </a:cubicBezTo>
                  <a:lnTo>
                    <a:pt x="5254581" y="824248"/>
                  </a:lnTo>
                  <a:cubicBezTo>
                    <a:pt x="5245995" y="837127"/>
                    <a:pt x="5233718" y="848201"/>
                    <a:pt x="5228823" y="862885"/>
                  </a:cubicBezTo>
                  <a:cubicBezTo>
                    <a:pt x="5185554" y="992690"/>
                    <a:pt x="5251563" y="791373"/>
                    <a:pt x="5203065" y="953037"/>
                  </a:cubicBezTo>
                  <a:cubicBezTo>
                    <a:pt x="5195263" y="979043"/>
                    <a:pt x="5185894" y="1004552"/>
                    <a:pt x="5177308" y="1030310"/>
                  </a:cubicBezTo>
                  <a:lnTo>
                    <a:pt x="5151550" y="1107583"/>
                  </a:lnTo>
                  <a:lnTo>
                    <a:pt x="5125792" y="1184856"/>
                  </a:lnTo>
                  <a:cubicBezTo>
                    <a:pt x="5121499" y="1197735"/>
                    <a:pt x="5120443" y="1212197"/>
                    <a:pt x="5112913" y="1223493"/>
                  </a:cubicBezTo>
                  <a:lnTo>
                    <a:pt x="5087155" y="1262130"/>
                  </a:lnTo>
                  <a:lnTo>
                    <a:pt x="5061398" y="1339403"/>
                  </a:lnTo>
                  <a:cubicBezTo>
                    <a:pt x="5057105" y="1352282"/>
                    <a:pt x="5056049" y="1366744"/>
                    <a:pt x="5048519" y="1378039"/>
                  </a:cubicBezTo>
                  <a:cubicBezTo>
                    <a:pt x="5039933" y="1390918"/>
                    <a:pt x="5029048" y="1402531"/>
                    <a:pt x="5022761" y="1416676"/>
                  </a:cubicBezTo>
                  <a:cubicBezTo>
                    <a:pt x="5011734" y="1441487"/>
                    <a:pt x="5012063" y="1471358"/>
                    <a:pt x="4997003" y="1493949"/>
                  </a:cubicBezTo>
                  <a:cubicBezTo>
                    <a:pt x="4923178" y="1604691"/>
                    <a:pt x="5011695" y="1464568"/>
                    <a:pt x="4958367" y="1571223"/>
                  </a:cubicBezTo>
                  <a:cubicBezTo>
                    <a:pt x="4951445" y="1585067"/>
                    <a:pt x="4941195" y="1596980"/>
                    <a:pt x="4932609" y="1609859"/>
                  </a:cubicBezTo>
                  <a:cubicBezTo>
                    <a:pt x="4909941" y="1677864"/>
                    <a:pt x="4927260" y="1637201"/>
                    <a:pt x="4868215" y="1725769"/>
                  </a:cubicBezTo>
                  <a:cubicBezTo>
                    <a:pt x="4859629" y="1738648"/>
                    <a:pt x="4847352" y="1749722"/>
                    <a:pt x="4842457" y="1764406"/>
                  </a:cubicBezTo>
                  <a:cubicBezTo>
                    <a:pt x="4819788" y="1832411"/>
                    <a:pt x="4837108" y="1791746"/>
                    <a:pt x="4778062" y="1880316"/>
                  </a:cubicBezTo>
                  <a:cubicBezTo>
                    <a:pt x="4769476" y="1893195"/>
                    <a:pt x="4765184" y="1910366"/>
                    <a:pt x="4752305" y="1918952"/>
                  </a:cubicBezTo>
                  <a:lnTo>
                    <a:pt x="4713668" y="1944710"/>
                  </a:lnTo>
                  <a:cubicBezTo>
                    <a:pt x="4705184" y="1970163"/>
                    <a:pt x="4697728" y="2003825"/>
                    <a:pt x="4675031" y="2021983"/>
                  </a:cubicBezTo>
                  <a:cubicBezTo>
                    <a:pt x="4664430" y="2030463"/>
                    <a:pt x="4649274" y="2030569"/>
                    <a:pt x="4636395" y="2034862"/>
                  </a:cubicBezTo>
                  <a:cubicBezTo>
                    <a:pt x="4611322" y="2110082"/>
                    <a:pt x="4643135" y="2041000"/>
                    <a:pt x="4584879" y="2099256"/>
                  </a:cubicBezTo>
                  <a:cubicBezTo>
                    <a:pt x="4499016" y="2185119"/>
                    <a:pt x="4623522" y="2094960"/>
                    <a:pt x="4520485" y="2163651"/>
                  </a:cubicBezTo>
                  <a:cubicBezTo>
                    <a:pt x="4446664" y="2274380"/>
                    <a:pt x="4544961" y="2144069"/>
                    <a:pt x="4456091" y="2215166"/>
                  </a:cubicBezTo>
                  <a:cubicBezTo>
                    <a:pt x="4444004" y="2224836"/>
                    <a:pt x="4441982" y="2243610"/>
                    <a:pt x="4430333" y="2253803"/>
                  </a:cubicBezTo>
                  <a:cubicBezTo>
                    <a:pt x="4407036" y="2274188"/>
                    <a:pt x="4378818" y="2288146"/>
                    <a:pt x="4353060" y="2305318"/>
                  </a:cubicBezTo>
                  <a:cubicBezTo>
                    <a:pt x="4303127" y="2338607"/>
                    <a:pt x="4329108" y="2326181"/>
                    <a:pt x="4275786" y="2343955"/>
                  </a:cubicBezTo>
                  <a:cubicBezTo>
                    <a:pt x="4142145" y="2433051"/>
                    <a:pt x="4349021" y="2297438"/>
                    <a:pt x="4185634" y="2395470"/>
                  </a:cubicBezTo>
                  <a:cubicBezTo>
                    <a:pt x="4074919" y="2461899"/>
                    <a:pt x="4147441" y="2433959"/>
                    <a:pt x="4069724" y="2459865"/>
                  </a:cubicBezTo>
                  <a:cubicBezTo>
                    <a:pt x="3956076" y="2535632"/>
                    <a:pt x="4137724" y="2419425"/>
                    <a:pt x="3953815" y="2511380"/>
                  </a:cubicBezTo>
                  <a:cubicBezTo>
                    <a:pt x="3936643" y="2519966"/>
                    <a:pt x="3918968" y="2527613"/>
                    <a:pt x="3902299" y="2537138"/>
                  </a:cubicBezTo>
                  <a:cubicBezTo>
                    <a:pt x="3888860" y="2544818"/>
                    <a:pt x="3877889" y="2556799"/>
                    <a:pt x="3863662" y="2562896"/>
                  </a:cubicBezTo>
                  <a:cubicBezTo>
                    <a:pt x="3847393" y="2569869"/>
                    <a:pt x="3829101" y="2570689"/>
                    <a:pt x="3812147" y="2575775"/>
                  </a:cubicBezTo>
                  <a:cubicBezTo>
                    <a:pt x="3812124" y="2575782"/>
                    <a:pt x="3715567" y="2607968"/>
                    <a:pt x="3696237" y="2614411"/>
                  </a:cubicBezTo>
                  <a:lnTo>
                    <a:pt x="3657600" y="2627290"/>
                  </a:lnTo>
                  <a:cubicBezTo>
                    <a:pt x="3644721" y="2635876"/>
                    <a:pt x="3633191" y="2646951"/>
                    <a:pt x="3618964" y="2653048"/>
                  </a:cubicBezTo>
                  <a:cubicBezTo>
                    <a:pt x="3602695" y="2660021"/>
                    <a:pt x="3584467" y="2661064"/>
                    <a:pt x="3567448" y="2665927"/>
                  </a:cubicBezTo>
                  <a:cubicBezTo>
                    <a:pt x="3554395" y="2669656"/>
                    <a:pt x="3542124" y="2676144"/>
                    <a:pt x="3528812" y="2678806"/>
                  </a:cubicBezTo>
                  <a:cubicBezTo>
                    <a:pt x="3446997" y="2695169"/>
                    <a:pt x="3333990" y="2699521"/>
                    <a:pt x="3258355" y="2704563"/>
                  </a:cubicBezTo>
                  <a:lnTo>
                    <a:pt x="3052293" y="2717442"/>
                  </a:lnTo>
                  <a:cubicBezTo>
                    <a:pt x="3009277" y="2720751"/>
                    <a:pt x="2966486" y="2726583"/>
                    <a:pt x="2923505" y="2730321"/>
                  </a:cubicBezTo>
                  <a:cubicBezTo>
                    <a:pt x="2784302" y="2742426"/>
                    <a:pt x="2692873" y="2747150"/>
                    <a:pt x="2550017" y="2756079"/>
                  </a:cubicBezTo>
                  <a:lnTo>
                    <a:pt x="1970468" y="2743200"/>
                  </a:lnTo>
                  <a:cubicBezTo>
                    <a:pt x="1930130" y="2741706"/>
                    <a:pt x="1795222" y="2721604"/>
                    <a:pt x="1751527" y="2717442"/>
                  </a:cubicBezTo>
                  <a:cubicBezTo>
                    <a:pt x="1695806" y="2712135"/>
                    <a:pt x="1639910" y="2708856"/>
                    <a:pt x="1584102" y="2704563"/>
                  </a:cubicBezTo>
                  <a:cubicBezTo>
                    <a:pt x="1197736" y="2708856"/>
                    <a:pt x="811205" y="2705373"/>
                    <a:pt x="425003" y="2717442"/>
                  </a:cubicBezTo>
                  <a:cubicBezTo>
                    <a:pt x="397865" y="2718290"/>
                    <a:pt x="373488" y="2734614"/>
                    <a:pt x="347730" y="2743200"/>
                  </a:cubicBezTo>
                  <a:lnTo>
                    <a:pt x="154547" y="2807594"/>
                  </a:lnTo>
                  <a:cubicBezTo>
                    <a:pt x="154546" y="2807594"/>
                    <a:pt x="77275" y="2833351"/>
                    <a:pt x="77274" y="2833352"/>
                  </a:cubicBezTo>
                  <a:cubicBezTo>
                    <a:pt x="64395" y="2841938"/>
                    <a:pt x="52482" y="2852188"/>
                    <a:pt x="38637" y="2859110"/>
                  </a:cubicBezTo>
                  <a:cubicBezTo>
                    <a:pt x="26495" y="2865181"/>
                    <a:pt x="0" y="2871989"/>
                    <a:pt x="0" y="2871989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458533" y="2604669"/>
            <a:ext cx="5206284" cy="2803638"/>
            <a:chOff x="1944711" y="2329892"/>
            <a:chExt cx="6941712" cy="3738184"/>
          </a:xfrm>
        </p:grpSpPr>
        <p:sp>
          <p:nvSpPr>
            <p:cNvPr id="25" name="Freeform 24"/>
            <p:cNvSpPr/>
            <p:nvPr/>
          </p:nvSpPr>
          <p:spPr>
            <a:xfrm>
              <a:off x="2021983" y="2442155"/>
              <a:ext cx="6761409" cy="1408628"/>
            </a:xfrm>
            <a:custGeom>
              <a:avLst/>
              <a:gdLst>
                <a:gd name="connsiteX0" fmla="*/ 0 w 6761409"/>
                <a:gd name="connsiteY0" fmla="*/ 635896 h 1408628"/>
                <a:gd name="connsiteX1" fmla="*/ 77273 w 6761409"/>
                <a:gd name="connsiteY1" fmla="*/ 623017 h 1408628"/>
                <a:gd name="connsiteX2" fmla="*/ 321972 w 6761409"/>
                <a:gd name="connsiteY2" fmla="*/ 648775 h 1408628"/>
                <a:gd name="connsiteX3" fmla="*/ 386366 w 6761409"/>
                <a:gd name="connsiteY3" fmla="*/ 661653 h 1408628"/>
                <a:gd name="connsiteX4" fmla="*/ 489397 w 6761409"/>
                <a:gd name="connsiteY4" fmla="*/ 674532 h 1408628"/>
                <a:gd name="connsiteX5" fmla="*/ 605307 w 6761409"/>
                <a:gd name="connsiteY5" fmla="*/ 700290 h 1408628"/>
                <a:gd name="connsiteX6" fmla="*/ 695459 w 6761409"/>
                <a:gd name="connsiteY6" fmla="*/ 738927 h 1408628"/>
                <a:gd name="connsiteX7" fmla="*/ 759854 w 6761409"/>
                <a:gd name="connsiteY7" fmla="*/ 751806 h 1408628"/>
                <a:gd name="connsiteX8" fmla="*/ 875763 w 6761409"/>
                <a:gd name="connsiteY8" fmla="*/ 803321 h 1408628"/>
                <a:gd name="connsiteX9" fmla="*/ 927279 w 6761409"/>
                <a:gd name="connsiteY9" fmla="*/ 816200 h 1408628"/>
                <a:gd name="connsiteX10" fmla="*/ 965916 w 6761409"/>
                <a:gd name="connsiteY10" fmla="*/ 841958 h 1408628"/>
                <a:gd name="connsiteX11" fmla="*/ 1068947 w 6761409"/>
                <a:gd name="connsiteY11" fmla="*/ 893473 h 1408628"/>
                <a:gd name="connsiteX12" fmla="*/ 1107583 w 6761409"/>
                <a:gd name="connsiteY12" fmla="*/ 919231 h 1408628"/>
                <a:gd name="connsiteX13" fmla="*/ 1171978 w 6761409"/>
                <a:gd name="connsiteY13" fmla="*/ 944989 h 1408628"/>
                <a:gd name="connsiteX14" fmla="*/ 1313645 w 6761409"/>
                <a:gd name="connsiteY14" fmla="*/ 1048020 h 1408628"/>
                <a:gd name="connsiteX15" fmla="*/ 1403797 w 6761409"/>
                <a:gd name="connsiteY15" fmla="*/ 1073777 h 1408628"/>
                <a:gd name="connsiteX16" fmla="*/ 1442434 w 6761409"/>
                <a:gd name="connsiteY16" fmla="*/ 1112414 h 1408628"/>
                <a:gd name="connsiteX17" fmla="*/ 1558344 w 6761409"/>
                <a:gd name="connsiteY17" fmla="*/ 1151051 h 1408628"/>
                <a:gd name="connsiteX18" fmla="*/ 1648496 w 6761409"/>
                <a:gd name="connsiteY18" fmla="*/ 1189687 h 1408628"/>
                <a:gd name="connsiteX19" fmla="*/ 1738648 w 6761409"/>
                <a:gd name="connsiteY19" fmla="*/ 1241203 h 1408628"/>
                <a:gd name="connsiteX20" fmla="*/ 1790163 w 6761409"/>
                <a:gd name="connsiteY20" fmla="*/ 1254082 h 1408628"/>
                <a:gd name="connsiteX21" fmla="*/ 1893194 w 6761409"/>
                <a:gd name="connsiteY21" fmla="*/ 1292718 h 1408628"/>
                <a:gd name="connsiteX22" fmla="*/ 1983347 w 6761409"/>
                <a:gd name="connsiteY22" fmla="*/ 1305597 h 1408628"/>
                <a:gd name="connsiteX23" fmla="*/ 2060620 w 6761409"/>
                <a:gd name="connsiteY23" fmla="*/ 1331355 h 1408628"/>
                <a:gd name="connsiteX24" fmla="*/ 2099256 w 6761409"/>
                <a:gd name="connsiteY24" fmla="*/ 1344234 h 1408628"/>
                <a:gd name="connsiteX25" fmla="*/ 2228045 w 6761409"/>
                <a:gd name="connsiteY25" fmla="*/ 1369991 h 1408628"/>
                <a:gd name="connsiteX26" fmla="*/ 2266682 w 6761409"/>
                <a:gd name="connsiteY26" fmla="*/ 1382870 h 1408628"/>
                <a:gd name="connsiteX27" fmla="*/ 2369713 w 6761409"/>
                <a:gd name="connsiteY27" fmla="*/ 1395749 h 1408628"/>
                <a:gd name="connsiteX28" fmla="*/ 2446986 w 6761409"/>
                <a:gd name="connsiteY28" fmla="*/ 1408628 h 1408628"/>
                <a:gd name="connsiteX29" fmla="*/ 3168203 w 6761409"/>
                <a:gd name="connsiteY29" fmla="*/ 1382870 h 1408628"/>
                <a:gd name="connsiteX30" fmla="*/ 3400023 w 6761409"/>
                <a:gd name="connsiteY30" fmla="*/ 1357113 h 1408628"/>
                <a:gd name="connsiteX31" fmla="*/ 3477296 w 6761409"/>
                <a:gd name="connsiteY31" fmla="*/ 1344234 h 1408628"/>
                <a:gd name="connsiteX32" fmla="*/ 3593206 w 6761409"/>
                <a:gd name="connsiteY32" fmla="*/ 1331355 h 1408628"/>
                <a:gd name="connsiteX33" fmla="*/ 3734873 w 6761409"/>
                <a:gd name="connsiteY33" fmla="*/ 1292718 h 1408628"/>
                <a:gd name="connsiteX34" fmla="*/ 3786389 w 6761409"/>
                <a:gd name="connsiteY34" fmla="*/ 1279839 h 1408628"/>
                <a:gd name="connsiteX35" fmla="*/ 3889420 w 6761409"/>
                <a:gd name="connsiteY35" fmla="*/ 1254082 h 1408628"/>
                <a:gd name="connsiteX36" fmla="*/ 3966693 w 6761409"/>
                <a:gd name="connsiteY36" fmla="*/ 1202566 h 1408628"/>
                <a:gd name="connsiteX37" fmla="*/ 4043966 w 6761409"/>
                <a:gd name="connsiteY37" fmla="*/ 1163930 h 1408628"/>
                <a:gd name="connsiteX38" fmla="*/ 4172755 w 6761409"/>
                <a:gd name="connsiteY38" fmla="*/ 1073777 h 1408628"/>
                <a:gd name="connsiteX39" fmla="*/ 4211392 w 6761409"/>
                <a:gd name="connsiteY39" fmla="*/ 1060899 h 1408628"/>
                <a:gd name="connsiteX40" fmla="*/ 4262907 w 6761409"/>
                <a:gd name="connsiteY40" fmla="*/ 1022262 h 1408628"/>
                <a:gd name="connsiteX41" fmla="*/ 4301544 w 6761409"/>
                <a:gd name="connsiteY41" fmla="*/ 1009383 h 1408628"/>
                <a:gd name="connsiteX42" fmla="*/ 4391696 w 6761409"/>
                <a:gd name="connsiteY42" fmla="*/ 970746 h 1408628"/>
                <a:gd name="connsiteX43" fmla="*/ 4443211 w 6761409"/>
                <a:gd name="connsiteY43" fmla="*/ 932110 h 1408628"/>
                <a:gd name="connsiteX44" fmla="*/ 4520485 w 6761409"/>
                <a:gd name="connsiteY44" fmla="*/ 906352 h 1408628"/>
                <a:gd name="connsiteX45" fmla="*/ 4610637 w 6761409"/>
                <a:gd name="connsiteY45" fmla="*/ 854837 h 1408628"/>
                <a:gd name="connsiteX46" fmla="*/ 4687910 w 6761409"/>
                <a:gd name="connsiteY46" fmla="*/ 803321 h 1408628"/>
                <a:gd name="connsiteX47" fmla="*/ 4765183 w 6761409"/>
                <a:gd name="connsiteY47" fmla="*/ 777563 h 1408628"/>
                <a:gd name="connsiteX48" fmla="*/ 4893972 w 6761409"/>
                <a:gd name="connsiteY48" fmla="*/ 713169 h 1408628"/>
                <a:gd name="connsiteX49" fmla="*/ 4945487 w 6761409"/>
                <a:gd name="connsiteY49" fmla="*/ 687411 h 1408628"/>
                <a:gd name="connsiteX50" fmla="*/ 4984124 w 6761409"/>
                <a:gd name="connsiteY50" fmla="*/ 661653 h 1408628"/>
                <a:gd name="connsiteX51" fmla="*/ 5022761 w 6761409"/>
                <a:gd name="connsiteY51" fmla="*/ 648775 h 1408628"/>
                <a:gd name="connsiteX52" fmla="*/ 5100034 w 6761409"/>
                <a:gd name="connsiteY52" fmla="*/ 584380 h 1408628"/>
                <a:gd name="connsiteX53" fmla="*/ 5138671 w 6761409"/>
                <a:gd name="connsiteY53" fmla="*/ 558622 h 1408628"/>
                <a:gd name="connsiteX54" fmla="*/ 5190186 w 6761409"/>
                <a:gd name="connsiteY54" fmla="*/ 481349 h 1408628"/>
                <a:gd name="connsiteX55" fmla="*/ 5215944 w 6761409"/>
                <a:gd name="connsiteY55" fmla="*/ 442713 h 1408628"/>
                <a:gd name="connsiteX56" fmla="*/ 5254580 w 6761409"/>
                <a:gd name="connsiteY56" fmla="*/ 365439 h 1408628"/>
                <a:gd name="connsiteX57" fmla="*/ 5293217 w 6761409"/>
                <a:gd name="connsiteY57" fmla="*/ 339682 h 1408628"/>
                <a:gd name="connsiteX58" fmla="*/ 5396248 w 6761409"/>
                <a:gd name="connsiteY58" fmla="*/ 249530 h 1408628"/>
                <a:gd name="connsiteX59" fmla="*/ 5434885 w 6761409"/>
                <a:gd name="connsiteY59" fmla="*/ 223772 h 1408628"/>
                <a:gd name="connsiteX60" fmla="*/ 5473521 w 6761409"/>
                <a:gd name="connsiteY60" fmla="*/ 210893 h 1408628"/>
                <a:gd name="connsiteX61" fmla="*/ 5512158 w 6761409"/>
                <a:gd name="connsiteY61" fmla="*/ 185135 h 1408628"/>
                <a:gd name="connsiteX62" fmla="*/ 5550794 w 6761409"/>
                <a:gd name="connsiteY62" fmla="*/ 172256 h 1408628"/>
                <a:gd name="connsiteX63" fmla="*/ 5602310 w 6761409"/>
                <a:gd name="connsiteY63" fmla="*/ 146499 h 1408628"/>
                <a:gd name="connsiteX64" fmla="*/ 5705341 w 6761409"/>
                <a:gd name="connsiteY64" fmla="*/ 120741 h 1408628"/>
                <a:gd name="connsiteX65" fmla="*/ 5782614 w 6761409"/>
                <a:gd name="connsiteY65" fmla="*/ 94983 h 1408628"/>
                <a:gd name="connsiteX66" fmla="*/ 5885645 w 6761409"/>
                <a:gd name="connsiteY66" fmla="*/ 69225 h 1408628"/>
                <a:gd name="connsiteX67" fmla="*/ 5937161 w 6761409"/>
                <a:gd name="connsiteY67" fmla="*/ 56346 h 1408628"/>
                <a:gd name="connsiteX68" fmla="*/ 6040192 w 6761409"/>
                <a:gd name="connsiteY68" fmla="*/ 43468 h 1408628"/>
                <a:gd name="connsiteX69" fmla="*/ 6246254 w 6761409"/>
                <a:gd name="connsiteY69" fmla="*/ 17710 h 1408628"/>
                <a:gd name="connsiteX70" fmla="*/ 6761409 w 6761409"/>
                <a:gd name="connsiteY70" fmla="*/ 4831 h 14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761409" h="1408628">
                  <a:moveTo>
                    <a:pt x="0" y="635896"/>
                  </a:moveTo>
                  <a:cubicBezTo>
                    <a:pt x="25758" y="631603"/>
                    <a:pt x="51160" y="623017"/>
                    <a:pt x="77273" y="623017"/>
                  </a:cubicBezTo>
                  <a:cubicBezTo>
                    <a:pt x="110779" y="623017"/>
                    <a:pt x="275999" y="641702"/>
                    <a:pt x="321972" y="648775"/>
                  </a:cubicBezTo>
                  <a:cubicBezTo>
                    <a:pt x="343607" y="652103"/>
                    <a:pt x="364731" y="658325"/>
                    <a:pt x="386366" y="661653"/>
                  </a:cubicBezTo>
                  <a:cubicBezTo>
                    <a:pt x="420574" y="666916"/>
                    <a:pt x="455189" y="669269"/>
                    <a:pt x="489397" y="674532"/>
                  </a:cubicBezTo>
                  <a:cubicBezTo>
                    <a:pt x="518170" y="678959"/>
                    <a:pt x="575393" y="691743"/>
                    <a:pt x="605307" y="700290"/>
                  </a:cubicBezTo>
                  <a:cubicBezTo>
                    <a:pt x="762864" y="745307"/>
                    <a:pt x="489383" y="670234"/>
                    <a:pt x="695459" y="738927"/>
                  </a:cubicBezTo>
                  <a:cubicBezTo>
                    <a:pt x="716226" y="745849"/>
                    <a:pt x="738389" y="747513"/>
                    <a:pt x="759854" y="751806"/>
                  </a:cubicBezTo>
                  <a:cubicBezTo>
                    <a:pt x="804732" y="774244"/>
                    <a:pt x="826436" y="786878"/>
                    <a:pt x="875763" y="803321"/>
                  </a:cubicBezTo>
                  <a:cubicBezTo>
                    <a:pt x="892555" y="808918"/>
                    <a:pt x="910107" y="811907"/>
                    <a:pt x="927279" y="816200"/>
                  </a:cubicBezTo>
                  <a:cubicBezTo>
                    <a:pt x="940158" y="824786"/>
                    <a:pt x="952327" y="834546"/>
                    <a:pt x="965916" y="841958"/>
                  </a:cubicBezTo>
                  <a:cubicBezTo>
                    <a:pt x="999625" y="860345"/>
                    <a:pt x="1036999" y="872174"/>
                    <a:pt x="1068947" y="893473"/>
                  </a:cubicBezTo>
                  <a:cubicBezTo>
                    <a:pt x="1081826" y="902059"/>
                    <a:pt x="1093739" y="912309"/>
                    <a:pt x="1107583" y="919231"/>
                  </a:cubicBezTo>
                  <a:cubicBezTo>
                    <a:pt x="1128261" y="929570"/>
                    <a:pt x="1151300" y="934650"/>
                    <a:pt x="1171978" y="944989"/>
                  </a:cubicBezTo>
                  <a:cubicBezTo>
                    <a:pt x="1212678" y="965339"/>
                    <a:pt x="1291580" y="1042504"/>
                    <a:pt x="1313645" y="1048020"/>
                  </a:cubicBezTo>
                  <a:cubicBezTo>
                    <a:pt x="1378331" y="1064191"/>
                    <a:pt x="1348369" y="1055302"/>
                    <a:pt x="1403797" y="1073777"/>
                  </a:cubicBezTo>
                  <a:cubicBezTo>
                    <a:pt x="1416676" y="1086656"/>
                    <a:pt x="1426512" y="1103569"/>
                    <a:pt x="1442434" y="1112414"/>
                  </a:cubicBezTo>
                  <a:cubicBezTo>
                    <a:pt x="1558312" y="1176791"/>
                    <a:pt x="1481086" y="1112423"/>
                    <a:pt x="1558344" y="1151051"/>
                  </a:cubicBezTo>
                  <a:cubicBezTo>
                    <a:pt x="1622001" y="1182879"/>
                    <a:pt x="1591646" y="1170737"/>
                    <a:pt x="1648496" y="1189687"/>
                  </a:cubicBezTo>
                  <a:cubicBezTo>
                    <a:pt x="1680525" y="1211040"/>
                    <a:pt x="1701297" y="1227196"/>
                    <a:pt x="1738648" y="1241203"/>
                  </a:cubicBezTo>
                  <a:cubicBezTo>
                    <a:pt x="1755221" y="1247418"/>
                    <a:pt x="1773371" y="1248485"/>
                    <a:pt x="1790163" y="1254082"/>
                  </a:cubicBezTo>
                  <a:cubicBezTo>
                    <a:pt x="1802502" y="1258195"/>
                    <a:pt x="1870595" y="1288198"/>
                    <a:pt x="1893194" y="1292718"/>
                  </a:cubicBezTo>
                  <a:cubicBezTo>
                    <a:pt x="1922961" y="1298671"/>
                    <a:pt x="1953296" y="1301304"/>
                    <a:pt x="1983347" y="1305597"/>
                  </a:cubicBezTo>
                  <a:lnTo>
                    <a:pt x="2060620" y="1331355"/>
                  </a:lnTo>
                  <a:cubicBezTo>
                    <a:pt x="2073499" y="1335648"/>
                    <a:pt x="2085944" y="1341572"/>
                    <a:pt x="2099256" y="1344234"/>
                  </a:cubicBezTo>
                  <a:cubicBezTo>
                    <a:pt x="2142186" y="1352820"/>
                    <a:pt x="2186512" y="1356147"/>
                    <a:pt x="2228045" y="1369991"/>
                  </a:cubicBezTo>
                  <a:cubicBezTo>
                    <a:pt x="2240924" y="1374284"/>
                    <a:pt x="2253325" y="1380441"/>
                    <a:pt x="2266682" y="1382870"/>
                  </a:cubicBezTo>
                  <a:cubicBezTo>
                    <a:pt x="2300735" y="1389061"/>
                    <a:pt x="2335450" y="1390854"/>
                    <a:pt x="2369713" y="1395749"/>
                  </a:cubicBezTo>
                  <a:cubicBezTo>
                    <a:pt x="2395564" y="1399442"/>
                    <a:pt x="2421228" y="1404335"/>
                    <a:pt x="2446986" y="1408628"/>
                  </a:cubicBezTo>
                  <a:cubicBezTo>
                    <a:pt x="2798269" y="1400060"/>
                    <a:pt x="2887785" y="1405304"/>
                    <a:pt x="3168203" y="1382870"/>
                  </a:cubicBezTo>
                  <a:cubicBezTo>
                    <a:pt x="3227827" y="1378100"/>
                    <a:pt x="3337295" y="1366074"/>
                    <a:pt x="3400023" y="1357113"/>
                  </a:cubicBezTo>
                  <a:cubicBezTo>
                    <a:pt x="3425874" y="1353420"/>
                    <a:pt x="3451412" y="1347685"/>
                    <a:pt x="3477296" y="1344234"/>
                  </a:cubicBezTo>
                  <a:cubicBezTo>
                    <a:pt x="3515829" y="1339096"/>
                    <a:pt x="3554569" y="1335648"/>
                    <a:pt x="3593206" y="1331355"/>
                  </a:cubicBezTo>
                  <a:cubicBezTo>
                    <a:pt x="3665425" y="1307281"/>
                    <a:pt x="3618673" y="1321768"/>
                    <a:pt x="3734873" y="1292718"/>
                  </a:cubicBezTo>
                  <a:cubicBezTo>
                    <a:pt x="3752045" y="1288425"/>
                    <a:pt x="3769597" y="1285437"/>
                    <a:pt x="3786389" y="1279839"/>
                  </a:cubicBezTo>
                  <a:cubicBezTo>
                    <a:pt x="3845792" y="1260038"/>
                    <a:pt x="3811713" y="1269622"/>
                    <a:pt x="3889420" y="1254082"/>
                  </a:cubicBezTo>
                  <a:cubicBezTo>
                    <a:pt x="3915178" y="1236910"/>
                    <a:pt x="3937325" y="1212355"/>
                    <a:pt x="3966693" y="1202566"/>
                  </a:cubicBezTo>
                  <a:cubicBezTo>
                    <a:pt x="4014539" y="1186617"/>
                    <a:pt x="4000277" y="1195137"/>
                    <a:pt x="4043966" y="1163930"/>
                  </a:cubicBezTo>
                  <a:cubicBezTo>
                    <a:pt x="4069679" y="1145564"/>
                    <a:pt x="4150553" y="1081177"/>
                    <a:pt x="4172755" y="1073777"/>
                  </a:cubicBezTo>
                  <a:lnTo>
                    <a:pt x="4211392" y="1060899"/>
                  </a:lnTo>
                  <a:cubicBezTo>
                    <a:pt x="4228564" y="1048020"/>
                    <a:pt x="4244270" y="1032912"/>
                    <a:pt x="4262907" y="1022262"/>
                  </a:cubicBezTo>
                  <a:cubicBezTo>
                    <a:pt x="4274694" y="1015527"/>
                    <a:pt x="4289066" y="1014731"/>
                    <a:pt x="4301544" y="1009383"/>
                  </a:cubicBezTo>
                  <a:cubicBezTo>
                    <a:pt x="4412945" y="961639"/>
                    <a:pt x="4301085" y="1000950"/>
                    <a:pt x="4391696" y="970746"/>
                  </a:cubicBezTo>
                  <a:cubicBezTo>
                    <a:pt x="4408868" y="957867"/>
                    <a:pt x="4424013" y="941709"/>
                    <a:pt x="4443211" y="932110"/>
                  </a:cubicBezTo>
                  <a:cubicBezTo>
                    <a:pt x="4467496" y="919968"/>
                    <a:pt x="4520485" y="906352"/>
                    <a:pt x="4520485" y="906352"/>
                  </a:cubicBezTo>
                  <a:cubicBezTo>
                    <a:pt x="4654126" y="817256"/>
                    <a:pt x="4447250" y="952869"/>
                    <a:pt x="4610637" y="854837"/>
                  </a:cubicBezTo>
                  <a:cubicBezTo>
                    <a:pt x="4637182" y="838910"/>
                    <a:pt x="4658542" y="813111"/>
                    <a:pt x="4687910" y="803321"/>
                  </a:cubicBezTo>
                  <a:cubicBezTo>
                    <a:pt x="4713668" y="794735"/>
                    <a:pt x="4742592" y="792624"/>
                    <a:pt x="4765183" y="777563"/>
                  </a:cubicBezTo>
                  <a:cubicBezTo>
                    <a:pt x="4857184" y="716230"/>
                    <a:pt x="4812423" y="733556"/>
                    <a:pt x="4893972" y="713169"/>
                  </a:cubicBezTo>
                  <a:cubicBezTo>
                    <a:pt x="4911144" y="704583"/>
                    <a:pt x="4928818" y="696936"/>
                    <a:pt x="4945487" y="687411"/>
                  </a:cubicBezTo>
                  <a:cubicBezTo>
                    <a:pt x="4958926" y="679731"/>
                    <a:pt x="4970279" y="668575"/>
                    <a:pt x="4984124" y="661653"/>
                  </a:cubicBezTo>
                  <a:cubicBezTo>
                    <a:pt x="4996266" y="655582"/>
                    <a:pt x="5009882" y="653068"/>
                    <a:pt x="5022761" y="648775"/>
                  </a:cubicBezTo>
                  <a:cubicBezTo>
                    <a:pt x="5118692" y="584820"/>
                    <a:pt x="5000865" y="667021"/>
                    <a:pt x="5100034" y="584380"/>
                  </a:cubicBezTo>
                  <a:cubicBezTo>
                    <a:pt x="5111925" y="574471"/>
                    <a:pt x="5125792" y="567208"/>
                    <a:pt x="5138671" y="558622"/>
                  </a:cubicBezTo>
                  <a:lnTo>
                    <a:pt x="5190186" y="481349"/>
                  </a:lnTo>
                  <a:lnTo>
                    <a:pt x="5215944" y="442713"/>
                  </a:lnTo>
                  <a:cubicBezTo>
                    <a:pt x="5226418" y="411291"/>
                    <a:pt x="5229616" y="390403"/>
                    <a:pt x="5254580" y="365439"/>
                  </a:cubicBezTo>
                  <a:cubicBezTo>
                    <a:pt x="5265525" y="354494"/>
                    <a:pt x="5280338" y="348268"/>
                    <a:pt x="5293217" y="339682"/>
                  </a:cubicBezTo>
                  <a:cubicBezTo>
                    <a:pt x="5336147" y="275287"/>
                    <a:pt x="5306096" y="309631"/>
                    <a:pt x="5396248" y="249530"/>
                  </a:cubicBezTo>
                  <a:cubicBezTo>
                    <a:pt x="5409127" y="240944"/>
                    <a:pt x="5420201" y="228667"/>
                    <a:pt x="5434885" y="223772"/>
                  </a:cubicBezTo>
                  <a:cubicBezTo>
                    <a:pt x="5447764" y="219479"/>
                    <a:pt x="5461379" y="216964"/>
                    <a:pt x="5473521" y="210893"/>
                  </a:cubicBezTo>
                  <a:cubicBezTo>
                    <a:pt x="5487365" y="203971"/>
                    <a:pt x="5498314" y="192057"/>
                    <a:pt x="5512158" y="185135"/>
                  </a:cubicBezTo>
                  <a:cubicBezTo>
                    <a:pt x="5524300" y="179064"/>
                    <a:pt x="5538316" y="177604"/>
                    <a:pt x="5550794" y="172256"/>
                  </a:cubicBezTo>
                  <a:cubicBezTo>
                    <a:pt x="5568440" y="164693"/>
                    <a:pt x="5584664" y="154062"/>
                    <a:pt x="5602310" y="146499"/>
                  </a:cubicBezTo>
                  <a:cubicBezTo>
                    <a:pt x="5647904" y="126959"/>
                    <a:pt x="5649902" y="135861"/>
                    <a:pt x="5705341" y="120741"/>
                  </a:cubicBezTo>
                  <a:cubicBezTo>
                    <a:pt x="5731535" y="113597"/>
                    <a:pt x="5756274" y="101568"/>
                    <a:pt x="5782614" y="94983"/>
                  </a:cubicBezTo>
                  <a:lnTo>
                    <a:pt x="5885645" y="69225"/>
                  </a:lnTo>
                  <a:cubicBezTo>
                    <a:pt x="5902817" y="64932"/>
                    <a:pt x="5919597" y="58541"/>
                    <a:pt x="5937161" y="56346"/>
                  </a:cubicBezTo>
                  <a:lnTo>
                    <a:pt x="6040192" y="43468"/>
                  </a:lnTo>
                  <a:cubicBezTo>
                    <a:pt x="6148408" y="16413"/>
                    <a:pt x="6054936" y="36842"/>
                    <a:pt x="6246254" y="17710"/>
                  </a:cubicBezTo>
                  <a:cubicBezTo>
                    <a:pt x="6545436" y="-12208"/>
                    <a:pt x="6077175" y="4831"/>
                    <a:pt x="6761409" y="483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983346" y="2601532"/>
              <a:ext cx="6903077" cy="3466544"/>
            </a:xfrm>
            <a:custGeom>
              <a:avLst/>
              <a:gdLst>
                <a:gd name="connsiteX0" fmla="*/ 6903077 w 6903077"/>
                <a:gd name="connsiteY0" fmla="*/ 0 h 3466544"/>
                <a:gd name="connsiteX1" fmla="*/ 6632620 w 6903077"/>
                <a:gd name="connsiteY1" fmla="*/ 25758 h 3466544"/>
                <a:gd name="connsiteX2" fmla="*/ 6529589 w 6903077"/>
                <a:gd name="connsiteY2" fmla="*/ 38637 h 3466544"/>
                <a:gd name="connsiteX3" fmla="*/ 6375043 w 6903077"/>
                <a:gd name="connsiteY3" fmla="*/ 64395 h 3466544"/>
                <a:gd name="connsiteX4" fmla="*/ 6246254 w 6903077"/>
                <a:gd name="connsiteY4" fmla="*/ 77274 h 3466544"/>
                <a:gd name="connsiteX5" fmla="*/ 6104586 w 6903077"/>
                <a:gd name="connsiteY5" fmla="*/ 115910 h 3466544"/>
                <a:gd name="connsiteX6" fmla="*/ 6065950 w 6903077"/>
                <a:gd name="connsiteY6" fmla="*/ 128789 h 3466544"/>
                <a:gd name="connsiteX7" fmla="*/ 5950040 w 6903077"/>
                <a:gd name="connsiteY7" fmla="*/ 218941 h 3466544"/>
                <a:gd name="connsiteX8" fmla="*/ 5834130 w 6903077"/>
                <a:gd name="connsiteY8" fmla="*/ 296214 h 3466544"/>
                <a:gd name="connsiteX9" fmla="*/ 5769736 w 6903077"/>
                <a:gd name="connsiteY9" fmla="*/ 347730 h 3466544"/>
                <a:gd name="connsiteX10" fmla="*/ 5705341 w 6903077"/>
                <a:gd name="connsiteY10" fmla="*/ 425003 h 3466544"/>
                <a:gd name="connsiteX11" fmla="*/ 5628068 w 6903077"/>
                <a:gd name="connsiteY11" fmla="*/ 476519 h 3466544"/>
                <a:gd name="connsiteX12" fmla="*/ 5589431 w 6903077"/>
                <a:gd name="connsiteY12" fmla="*/ 515155 h 3466544"/>
                <a:gd name="connsiteX13" fmla="*/ 5563674 w 6903077"/>
                <a:gd name="connsiteY13" fmla="*/ 553792 h 3466544"/>
                <a:gd name="connsiteX14" fmla="*/ 5486400 w 6903077"/>
                <a:gd name="connsiteY14" fmla="*/ 631065 h 3466544"/>
                <a:gd name="connsiteX15" fmla="*/ 5422006 w 6903077"/>
                <a:gd name="connsiteY15" fmla="*/ 708338 h 3466544"/>
                <a:gd name="connsiteX16" fmla="*/ 5357612 w 6903077"/>
                <a:gd name="connsiteY16" fmla="*/ 785612 h 3466544"/>
                <a:gd name="connsiteX17" fmla="*/ 5318975 w 6903077"/>
                <a:gd name="connsiteY17" fmla="*/ 875764 h 3466544"/>
                <a:gd name="connsiteX18" fmla="*/ 5267460 w 6903077"/>
                <a:gd name="connsiteY18" fmla="*/ 953037 h 3466544"/>
                <a:gd name="connsiteX19" fmla="*/ 5215944 w 6903077"/>
                <a:gd name="connsiteY19" fmla="*/ 1043189 h 3466544"/>
                <a:gd name="connsiteX20" fmla="*/ 5164429 w 6903077"/>
                <a:gd name="connsiteY20" fmla="*/ 1159099 h 3466544"/>
                <a:gd name="connsiteX21" fmla="*/ 5151550 w 6903077"/>
                <a:gd name="connsiteY21" fmla="*/ 1197736 h 3466544"/>
                <a:gd name="connsiteX22" fmla="*/ 5087155 w 6903077"/>
                <a:gd name="connsiteY22" fmla="*/ 1287888 h 3466544"/>
                <a:gd name="connsiteX23" fmla="*/ 5035640 w 6903077"/>
                <a:gd name="connsiteY23" fmla="*/ 1365161 h 3466544"/>
                <a:gd name="connsiteX24" fmla="*/ 5009882 w 6903077"/>
                <a:gd name="connsiteY24" fmla="*/ 1403798 h 3466544"/>
                <a:gd name="connsiteX25" fmla="*/ 4984124 w 6903077"/>
                <a:gd name="connsiteY25" fmla="*/ 1442434 h 3466544"/>
                <a:gd name="connsiteX26" fmla="*/ 4971246 w 6903077"/>
                <a:gd name="connsiteY26" fmla="*/ 1481071 h 3466544"/>
                <a:gd name="connsiteX27" fmla="*/ 4893972 w 6903077"/>
                <a:gd name="connsiteY27" fmla="*/ 1558344 h 3466544"/>
                <a:gd name="connsiteX28" fmla="*/ 4816699 w 6903077"/>
                <a:gd name="connsiteY28" fmla="*/ 1687133 h 3466544"/>
                <a:gd name="connsiteX29" fmla="*/ 4790941 w 6903077"/>
                <a:gd name="connsiteY29" fmla="*/ 1725769 h 3466544"/>
                <a:gd name="connsiteX30" fmla="*/ 4752305 w 6903077"/>
                <a:gd name="connsiteY30" fmla="*/ 1764406 h 3466544"/>
                <a:gd name="connsiteX31" fmla="*/ 4700789 w 6903077"/>
                <a:gd name="connsiteY31" fmla="*/ 1841679 h 3466544"/>
                <a:gd name="connsiteX32" fmla="*/ 4662153 w 6903077"/>
                <a:gd name="connsiteY32" fmla="*/ 1893195 h 3466544"/>
                <a:gd name="connsiteX33" fmla="*/ 4636395 w 6903077"/>
                <a:gd name="connsiteY33" fmla="*/ 1931831 h 3466544"/>
                <a:gd name="connsiteX34" fmla="*/ 4559122 w 6903077"/>
                <a:gd name="connsiteY34" fmla="*/ 2009105 h 3466544"/>
                <a:gd name="connsiteX35" fmla="*/ 4494727 w 6903077"/>
                <a:gd name="connsiteY35" fmla="*/ 2086378 h 3466544"/>
                <a:gd name="connsiteX36" fmla="*/ 4443212 w 6903077"/>
                <a:gd name="connsiteY36" fmla="*/ 2125014 h 3466544"/>
                <a:gd name="connsiteX37" fmla="*/ 4404575 w 6903077"/>
                <a:gd name="connsiteY37" fmla="*/ 2150772 h 3466544"/>
                <a:gd name="connsiteX38" fmla="*/ 4365939 w 6903077"/>
                <a:gd name="connsiteY38" fmla="*/ 2189409 h 3466544"/>
                <a:gd name="connsiteX39" fmla="*/ 4288665 w 6903077"/>
                <a:gd name="connsiteY39" fmla="*/ 2240924 h 3466544"/>
                <a:gd name="connsiteX40" fmla="*/ 4250029 w 6903077"/>
                <a:gd name="connsiteY40" fmla="*/ 2266682 h 3466544"/>
                <a:gd name="connsiteX41" fmla="*/ 4198513 w 6903077"/>
                <a:gd name="connsiteY41" fmla="*/ 2292440 h 3466544"/>
                <a:gd name="connsiteX42" fmla="*/ 4159877 w 6903077"/>
                <a:gd name="connsiteY42" fmla="*/ 2331076 h 3466544"/>
                <a:gd name="connsiteX43" fmla="*/ 4121240 w 6903077"/>
                <a:gd name="connsiteY43" fmla="*/ 2343955 h 3466544"/>
                <a:gd name="connsiteX44" fmla="*/ 3966693 w 6903077"/>
                <a:gd name="connsiteY44" fmla="*/ 2421229 h 3466544"/>
                <a:gd name="connsiteX45" fmla="*/ 3966693 w 6903077"/>
                <a:gd name="connsiteY45" fmla="*/ 2421229 h 3466544"/>
                <a:gd name="connsiteX46" fmla="*/ 3915178 w 6903077"/>
                <a:gd name="connsiteY46" fmla="*/ 2446986 h 3466544"/>
                <a:gd name="connsiteX47" fmla="*/ 3825026 w 6903077"/>
                <a:gd name="connsiteY47" fmla="*/ 2498502 h 3466544"/>
                <a:gd name="connsiteX48" fmla="*/ 3734874 w 6903077"/>
                <a:gd name="connsiteY48" fmla="*/ 2524260 h 3466544"/>
                <a:gd name="connsiteX49" fmla="*/ 3696237 w 6903077"/>
                <a:gd name="connsiteY49" fmla="*/ 2550017 h 3466544"/>
                <a:gd name="connsiteX50" fmla="*/ 3618964 w 6903077"/>
                <a:gd name="connsiteY50" fmla="*/ 2575775 h 3466544"/>
                <a:gd name="connsiteX51" fmla="*/ 3567448 w 6903077"/>
                <a:gd name="connsiteY51" fmla="*/ 2601533 h 3466544"/>
                <a:gd name="connsiteX52" fmla="*/ 3503054 w 6903077"/>
                <a:gd name="connsiteY52" fmla="*/ 2627291 h 3466544"/>
                <a:gd name="connsiteX53" fmla="*/ 3412902 w 6903077"/>
                <a:gd name="connsiteY53" fmla="*/ 2678806 h 3466544"/>
                <a:gd name="connsiteX54" fmla="*/ 3361386 w 6903077"/>
                <a:gd name="connsiteY54" fmla="*/ 2691685 h 3466544"/>
                <a:gd name="connsiteX55" fmla="*/ 3245477 w 6903077"/>
                <a:gd name="connsiteY55" fmla="*/ 2743200 h 3466544"/>
                <a:gd name="connsiteX56" fmla="*/ 3206840 w 6903077"/>
                <a:gd name="connsiteY56" fmla="*/ 2756079 h 3466544"/>
                <a:gd name="connsiteX57" fmla="*/ 3129567 w 6903077"/>
                <a:gd name="connsiteY57" fmla="*/ 2807595 h 3466544"/>
                <a:gd name="connsiteX58" fmla="*/ 3090930 w 6903077"/>
                <a:gd name="connsiteY58" fmla="*/ 2820474 h 3466544"/>
                <a:gd name="connsiteX59" fmla="*/ 3013657 w 6903077"/>
                <a:gd name="connsiteY59" fmla="*/ 2871989 h 3466544"/>
                <a:gd name="connsiteX60" fmla="*/ 2975020 w 6903077"/>
                <a:gd name="connsiteY60" fmla="*/ 2897747 h 3466544"/>
                <a:gd name="connsiteX61" fmla="*/ 2936384 w 6903077"/>
                <a:gd name="connsiteY61" fmla="*/ 2936383 h 3466544"/>
                <a:gd name="connsiteX62" fmla="*/ 2846231 w 6903077"/>
                <a:gd name="connsiteY62" fmla="*/ 2975020 h 3466544"/>
                <a:gd name="connsiteX63" fmla="*/ 2730322 w 6903077"/>
                <a:gd name="connsiteY63" fmla="*/ 3039414 h 3466544"/>
                <a:gd name="connsiteX64" fmla="*/ 2691685 w 6903077"/>
                <a:gd name="connsiteY64" fmla="*/ 3065172 h 3466544"/>
                <a:gd name="connsiteX65" fmla="*/ 2601533 w 6903077"/>
                <a:gd name="connsiteY65" fmla="*/ 3090930 h 3466544"/>
                <a:gd name="connsiteX66" fmla="*/ 2498502 w 6903077"/>
                <a:gd name="connsiteY66" fmla="*/ 3129567 h 3466544"/>
                <a:gd name="connsiteX67" fmla="*/ 2331077 w 6903077"/>
                <a:gd name="connsiteY67" fmla="*/ 3181082 h 3466544"/>
                <a:gd name="connsiteX68" fmla="*/ 2253803 w 6903077"/>
                <a:gd name="connsiteY68" fmla="*/ 3206840 h 3466544"/>
                <a:gd name="connsiteX69" fmla="*/ 2202288 w 6903077"/>
                <a:gd name="connsiteY69" fmla="*/ 3219719 h 3466544"/>
                <a:gd name="connsiteX70" fmla="*/ 2073499 w 6903077"/>
                <a:gd name="connsiteY70" fmla="*/ 3258355 h 3466544"/>
                <a:gd name="connsiteX71" fmla="*/ 1957589 w 6903077"/>
                <a:gd name="connsiteY71" fmla="*/ 3271234 h 3466544"/>
                <a:gd name="connsiteX72" fmla="*/ 1893195 w 6903077"/>
                <a:gd name="connsiteY72" fmla="*/ 3284113 h 3466544"/>
                <a:gd name="connsiteX73" fmla="*/ 1841679 w 6903077"/>
                <a:gd name="connsiteY73" fmla="*/ 3296992 h 3466544"/>
                <a:gd name="connsiteX74" fmla="*/ 1712891 w 6903077"/>
                <a:gd name="connsiteY74" fmla="*/ 3309871 h 3466544"/>
                <a:gd name="connsiteX75" fmla="*/ 1571223 w 6903077"/>
                <a:gd name="connsiteY75" fmla="*/ 3335629 h 3466544"/>
                <a:gd name="connsiteX76" fmla="*/ 1532586 w 6903077"/>
                <a:gd name="connsiteY76" fmla="*/ 3348507 h 3466544"/>
                <a:gd name="connsiteX77" fmla="*/ 1442434 w 6903077"/>
                <a:gd name="connsiteY77" fmla="*/ 3361386 h 3466544"/>
                <a:gd name="connsiteX78" fmla="*/ 1403798 w 6903077"/>
                <a:gd name="connsiteY78" fmla="*/ 3374265 h 3466544"/>
                <a:gd name="connsiteX79" fmla="*/ 1236372 w 6903077"/>
                <a:gd name="connsiteY79" fmla="*/ 3400023 h 3466544"/>
                <a:gd name="connsiteX80" fmla="*/ 1159099 w 6903077"/>
                <a:gd name="connsiteY80" fmla="*/ 3412902 h 3466544"/>
                <a:gd name="connsiteX81" fmla="*/ 1107584 w 6903077"/>
                <a:gd name="connsiteY81" fmla="*/ 3425781 h 3466544"/>
                <a:gd name="connsiteX82" fmla="*/ 978795 w 6903077"/>
                <a:gd name="connsiteY82" fmla="*/ 3438660 h 3466544"/>
                <a:gd name="connsiteX83" fmla="*/ 566671 w 6903077"/>
                <a:gd name="connsiteY83" fmla="*/ 3438660 h 3466544"/>
                <a:gd name="connsiteX84" fmla="*/ 450761 w 6903077"/>
                <a:gd name="connsiteY84" fmla="*/ 3425781 h 3466544"/>
                <a:gd name="connsiteX85" fmla="*/ 347730 w 6903077"/>
                <a:gd name="connsiteY85" fmla="*/ 3400023 h 3466544"/>
                <a:gd name="connsiteX86" fmla="*/ 231820 w 6903077"/>
                <a:gd name="connsiteY86" fmla="*/ 3374265 h 3466544"/>
                <a:gd name="connsiteX87" fmla="*/ 77274 w 6903077"/>
                <a:gd name="connsiteY87" fmla="*/ 3361386 h 3466544"/>
                <a:gd name="connsiteX88" fmla="*/ 0 w 6903077"/>
                <a:gd name="connsiteY88" fmla="*/ 3348507 h 346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903077" h="3466544">
                  <a:moveTo>
                    <a:pt x="6903077" y="0"/>
                  </a:moveTo>
                  <a:cubicBezTo>
                    <a:pt x="6713490" y="27084"/>
                    <a:pt x="6922174" y="-565"/>
                    <a:pt x="6632620" y="25758"/>
                  </a:cubicBezTo>
                  <a:cubicBezTo>
                    <a:pt x="6598151" y="28892"/>
                    <a:pt x="6563817" y="33503"/>
                    <a:pt x="6529589" y="38637"/>
                  </a:cubicBezTo>
                  <a:cubicBezTo>
                    <a:pt x="6477941" y="46384"/>
                    <a:pt x="6427010" y="59198"/>
                    <a:pt x="6375043" y="64395"/>
                  </a:cubicBezTo>
                  <a:lnTo>
                    <a:pt x="6246254" y="77274"/>
                  </a:lnTo>
                  <a:cubicBezTo>
                    <a:pt x="6155240" y="95477"/>
                    <a:pt x="6202621" y="83232"/>
                    <a:pt x="6104586" y="115910"/>
                  </a:cubicBezTo>
                  <a:lnTo>
                    <a:pt x="6065950" y="128789"/>
                  </a:lnTo>
                  <a:cubicBezTo>
                    <a:pt x="5969163" y="225576"/>
                    <a:pt x="6104098" y="95693"/>
                    <a:pt x="5950040" y="218941"/>
                  </a:cubicBezTo>
                  <a:cubicBezTo>
                    <a:pt x="5870654" y="282450"/>
                    <a:pt x="5910233" y="258164"/>
                    <a:pt x="5834130" y="296214"/>
                  </a:cubicBezTo>
                  <a:cubicBezTo>
                    <a:pt x="5776523" y="382624"/>
                    <a:pt x="5844385" y="297964"/>
                    <a:pt x="5769736" y="347730"/>
                  </a:cubicBezTo>
                  <a:cubicBezTo>
                    <a:pt x="5672893" y="412293"/>
                    <a:pt x="5781366" y="358481"/>
                    <a:pt x="5705341" y="425003"/>
                  </a:cubicBezTo>
                  <a:cubicBezTo>
                    <a:pt x="5682043" y="445388"/>
                    <a:pt x="5649958" y="454629"/>
                    <a:pt x="5628068" y="476519"/>
                  </a:cubicBezTo>
                  <a:cubicBezTo>
                    <a:pt x="5615189" y="489398"/>
                    <a:pt x="5601091" y="501163"/>
                    <a:pt x="5589431" y="515155"/>
                  </a:cubicBezTo>
                  <a:cubicBezTo>
                    <a:pt x="5579522" y="527046"/>
                    <a:pt x="5573957" y="542223"/>
                    <a:pt x="5563674" y="553792"/>
                  </a:cubicBezTo>
                  <a:cubicBezTo>
                    <a:pt x="5539473" y="581018"/>
                    <a:pt x="5506606" y="600755"/>
                    <a:pt x="5486400" y="631065"/>
                  </a:cubicBezTo>
                  <a:cubicBezTo>
                    <a:pt x="5422455" y="726987"/>
                    <a:pt x="5504636" y="609183"/>
                    <a:pt x="5422006" y="708338"/>
                  </a:cubicBezTo>
                  <a:cubicBezTo>
                    <a:pt x="5332340" y="815936"/>
                    <a:pt x="5470505" y="672716"/>
                    <a:pt x="5357612" y="785612"/>
                  </a:cubicBezTo>
                  <a:cubicBezTo>
                    <a:pt x="5344288" y="825582"/>
                    <a:pt x="5342846" y="835978"/>
                    <a:pt x="5318975" y="875764"/>
                  </a:cubicBezTo>
                  <a:cubicBezTo>
                    <a:pt x="5303048" y="902309"/>
                    <a:pt x="5281304" y="925348"/>
                    <a:pt x="5267460" y="953037"/>
                  </a:cubicBezTo>
                  <a:cubicBezTo>
                    <a:pt x="5234780" y="1018397"/>
                    <a:pt x="5252352" y="988579"/>
                    <a:pt x="5215944" y="1043189"/>
                  </a:cubicBezTo>
                  <a:cubicBezTo>
                    <a:pt x="5149489" y="1242550"/>
                    <a:pt x="5225656" y="1036641"/>
                    <a:pt x="5164429" y="1159099"/>
                  </a:cubicBezTo>
                  <a:cubicBezTo>
                    <a:pt x="5158358" y="1171242"/>
                    <a:pt x="5157621" y="1185594"/>
                    <a:pt x="5151550" y="1197736"/>
                  </a:cubicBezTo>
                  <a:cubicBezTo>
                    <a:pt x="5141084" y="1218667"/>
                    <a:pt x="5097360" y="1273309"/>
                    <a:pt x="5087155" y="1287888"/>
                  </a:cubicBezTo>
                  <a:cubicBezTo>
                    <a:pt x="5069402" y="1313249"/>
                    <a:pt x="5052812" y="1339403"/>
                    <a:pt x="5035640" y="1365161"/>
                  </a:cubicBezTo>
                  <a:lnTo>
                    <a:pt x="5009882" y="1403798"/>
                  </a:lnTo>
                  <a:lnTo>
                    <a:pt x="4984124" y="1442434"/>
                  </a:lnTo>
                  <a:cubicBezTo>
                    <a:pt x="4979831" y="1455313"/>
                    <a:pt x="4979581" y="1470355"/>
                    <a:pt x="4971246" y="1481071"/>
                  </a:cubicBezTo>
                  <a:cubicBezTo>
                    <a:pt x="4948882" y="1509825"/>
                    <a:pt x="4893972" y="1558344"/>
                    <a:pt x="4893972" y="1558344"/>
                  </a:cubicBezTo>
                  <a:cubicBezTo>
                    <a:pt x="4854372" y="1637548"/>
                    <a:pt x="4878864" y="1593887"/>
                    <a:pt x="4816699" y="1687133"/>
                  </a:cubicBezTo>
                  <a:cubicBezTo>
                    <a:pt x="4808113" y="1700012"/>
                    <a:pt x="4801886" y="1714824"/>
                    <a:pt x="4790941" y="1725769"/>
                  </a:cubicBezTo>
                  <a:cubicBezTo>
                    <a:pt x="4778062" y="1738648"/>
                    <a:pt x="4763487" y="1750029"/>
                    <a:pt x="4752305" y="1764406"/>
                  </a:cubicBezTo>
                  <a:cubicBezTo>
                    <a:pt x="4733299" y="1788842"/>
                    <a:pt x="4719363" y="1816913"/>
                    <a:pt x="4700789" y="1841679"/>
                  </a:cubicBezTo>
                  <a:cubicBezTo>
                    <a:pt x="4687910" y="1858851"/>
                    <a:pt x="4674629" y="1875728"/>
                    <a:pt x="4662153" y="1893195"/>
                  </a:cubicBezTo>
                  <a:cubicBezTo>
                    <a:pt x="4653156" y="1905790"/>
                    <a:pt x="4646678" y="1920262"/>
                    <a:pt x="4636395" y="1931831"/>
                  </a:cubicBezTo>
                  <a:cubicBezTo>
                    <a:pt x="4612194" y="1959057"/>
                    <a:pt x="4579328" y="1978796"/>
                    <a:pt x="4559122" y="2009105"/>
                  </a:cubicBezTo>
                  <a:cubicBezTo>
                    <a:pt x="4532625" y="2048850"/>
                    <a:pt x="4533290" y="2053324"/>
                    <a:pt x="4494727" y="2086378"/>
                  </a:cubicBezTo>
                  <a:cubicBezTo>
                    <a:pt x="4478430" y="2100347"/>
                    <a:pt x="4460678" y="2112538"/>
                    <a:pt x="4443212" y="2125014"/>
                  </a:cubicBezTo>
                  <a:cubicBezTo>
                    <a:pt x="4430617" y="2134011"/>
                    <a:pt x="4416466" y="2140863"/>
                    <a:pt x="4404575" y="2150772"/>
                  </a:cubicBezTo>
                  <a:cubicBezTo>
                    <a:pt x="4390583" y="2162432"/>
                    <a:pt x="4380316" y="2178227"/>
                    <a:pt x="4365939" y="2189409"/>
                  </a:cubicBezTo>
                  <a:cubicBezTo>
                    <a:pt x="4341503" y="2208415"/>
                    <a:pt x="4314423" y="2223752"/>
                    <a:pt x="4288665" y="2240924"/>
                  </a:cubicBezTo>
                  <a:cubicBezTo>
                    <a:pt x="4275786" y="2249510"/>
                    <a:pt x="4263873" y="2259760"/>
                    <a:pt x="4250029" y="2266682"/>
                  </a:cubicBezTo>
                  <a:cubicBezTo>
                    <a:pt x="4232857" y="2275268"/>
                    <a:pt x="4214136" y="2281281"/>
                    <a:pt x="4198513" y="2292440"/>
                  </a:cubicBezTo>
                  <a:cubicBezTo>
                    <a:pt x="4183692" y="2303026"/>
                    <a:pt x="4175031" y="2320973"/>
                    <a:pt x="4159877" y="2331076"/>
                  </a:cubicBezTo>
                  <a:cubicBezTo>
                    <a:pt x="4148581" y="2338606"/>
                    <a:pt x="4133107" y="2337362"/>
                    <a:pt x="4121240" y="2343955"/>
                  </a:cubicBezTo>
                  <a:cubicBezTo>
                    <a:pt x="3971443" y="2427176"/>
                    <a:pt x="4117130" y="2371083"/>
                    <a:pt x="3966693" y="2421229"/>
                  </a:cubicBezTo>
                  <a:lnTo>
                    <a:pt x="3966693" y="2421229"/>
                  </a:lnTo>
                  <a:cubicBezTo>
                    <a:pt x="3949521" y="2429815"/>
                    <a:pt x="3931847" y="2437461"/>
                    <a:pt x="3915178" y="2446986"/>
                  </a:cubicBezTo>
                  <a:cubicBezTo>
                    <a:pt x="3867623" y="2474160"/>
                    <a:pt x="3881634" y="2477274"/>
                    <a:pt x="3825026" y="2498502"/>
                  </a:cubicBezTo>
                  <a:cubicBezTo>
                    <a:pt x="3792007" y="2510884"/>
                    <a:pt x="3766015" y="2508690"/>
                    <a:pt x="3734874" y="2524260"/>
                  </a:cubicBezTo>
                  <a:cubicBezTo>
                    <a:pt x="3721030" y="2531182"/>
                    <a:pt x="3710381" y="2543731"/>
                    <a:pt x="3696237" y="2550017"/>
                  </a:cubicBezTo>
                  <a:cubicBezTo>
                    <a:pt x="3671426" y="2561044"/>
                    <a:pt x="3643249" y="2563633"/>
                    <a:pt x="3618964" y="2575775"/>
                  </a:cubicBezTo>
                  <a:cubicBezTo>
                    <a:pt x="3601792" y="2584361"/>
                    <a:pt x="3584992" y="2593736"/>
                    <a:pt x="3567448" y="2601533"/>
                  </a:cubicBezTo>
                  <a:cubicBezTo>
                    <a:pt x="3546322" y="2610922"/>
                    <a:pt x="3523732" y="2616952"/>
                    <a:pt x="3503054" y="2627291"/>
                  </a:cubicBezTo>
                  <a:cubicBezTo>
                    <a:pt x="3428332" y="2664651"/>
                    <a:pt x="3503205" y="2644942"/>
                    <a:pt x="3412902" y="2678806"/>
                  </a:cubicBezTo>
                  <a:cubicBezTo>
                    <a:pt x="3396329" y="2685021"/>
                    <a:pt x="3378558" y="2687392"/>
                    <a:pt x="3361386" y="2691685"/>
                  </a:cubicBezTo>
                  <a:cubicBezTo>
                    <a:pt x="3300159" y="2732504"/>
                    <a:pt x="3337435" y="2712548"/>
                    <a:pt x="3245477" y="2743200"/>
                  </a:cubicBezTo>
                  <a:cubicBezTo>
                    <a:pt x="3232598" y="2747493"/>
                    <a:pt x="3218136" y="2748549"/>
                    <a:pt x="3206840" y="2756079"/>
                  </a:cubicBezTo>
                  <a:cubicBezTo>
                    <a:pt x="3181082" y="2773251"/>
                    <a:pt x="3158935" y="2797806"/>
                    <a:pt x="3129567" y="2807595"/>
                  </a:cubicBezTo>
                  <a:cubicBezTo>
                    <a:pt x="3116688" y="2811888"/>
                    <a:pt x="3102797" y="2813881"/>
                    <a:pt x="3090930" y="2820474"/>
                  </a:cubicBezTo>
                  <a:cubicBezTo>
                    <a:pt x="3063869" y="2835508"/>
                    <a:pt x="3039415" y="2854817"/>
                    <a:pt x="3013657" y="2871989"/>
                  </a:cubicBezTo>
                  <a:cubicBezTo>
                    <a:pt x="3000778" y="2880575"/>
                    <a:pt x="2985965" y="2886802"/>
                    <a:pt x="2975020" y="2897747"/>
                  </a:cubicBezTo>
                  <a:cubicBezTo>
                    <a:pt x="2962141" y="2910626"/>
                    <a:pt x="2951205" y="2925797"/>
                    <a:pt x="2936384" y="2936383"/>
                  </a:cubicBezTo>
                  <a:cubicBezTo>
                    <a:pt x="2908533" y="2956276"/>
                    <a:pt x="2877762" y="2964510"/>
                    <a:pt x="2846231" y="2975020"/>
                  </a:cubicBezTo>
                  <a:cubicBezTo>
                    <a:pt x="2757663" y="3034066"/>
                    <a:pt x="2798327" y="3016747"/>
                    <a:pt x="2730322" y="3039414"/>
                  </a:cubicBezTo>
                  <a:cubicBezTo>
                    <a:pt x="2717443" y="3048000"/>
                    <a:pt x="2705530" y="3058250"/>
                    <a:pt x="2691685" y="3065172"/>
                  </a:cubicBezTo>
                  <a:cubicBezTo>
                    <a:pt x="2671100" y="3075465"/>
                    <a:pt x="2620789" y="3085428"/>
                    <a:pt x="2601533" y="3090930"/>
                  </a:cubicBezTo>
                  <a:cubicBezTo>
                    <a:pt x="2554207" y="3104452"/>
                    <a:pt x="2552949" y="3110122"/>
                    <a:pt x="2498502" y="3129567"/>
                  </a:cubicBezTo>
                  <a:cubicBezTo>
                    <a:pt x="2237841" y="3222660"/>
                    <a:pt x="2477715" y="3137090"/>
                    <a:pt x="2331077" y="3181082"/>
                  </a:cubicBezTo>
                  <a:cubicBezTo>
                    <a:pt x="2305071" y="3188884"/>
                    <a:pt x="2280144" y="3200255"/>
                    <a:pt x="2253803" y="3206840"/>
                  </a:cubicBezTo>
                  <a:cubicBezTo>
                    <a:pt x="2236631" y="3211133"/>
                    <a:pt x="2219242" y="3214633"/>
                    <a:pt x="2202288" y="3219719"/>
                  </a:cubicBezTo>
                  <a:cubicBezTo>
                    <a:pt x="2165342" y="3230803"/>
                    <a:pt x="2114117" y="3252106"/>
                    <a:pt x="2073499" y="3258355"/>
                  </a:cubicBezTo>
                  <a:cubicBezTo>
                    <a:pt x="2035077" y="3264266"/>
                    <a:pt x="1996073" y="3265736"/>
                    <a:pt x="1957589" y="3271234"/>
                  </a:cubicBezTo>
                  <a:cubicBezTo>
                    <a:pt x="1935919" y="3274330"/>
                    <a:pt x="1914563" y="3279364"/>
                    <a:pt x="1893195" y="3284113"/>
                  </a:cubicBezTo>
                  <a:cubicBezTo>
                    <a:pt x="1875916" y="3287953"/>
                    <a:pt x="1859202" y="3294489"/>
                    <a:pt x="1841679" y="3296992"/>
                  </a:cubicBezTo>
                  <a:cubicBezTo>
                    <a:pt x="1798969" y="3303093"/>
                    <a:pt x="1755820" y="3305578"/>
                    <a:pt x="1712891" y="3309871"/>
                  </a:cubicBezTo>
                  <a:cubicBezTo>
                    <a:pt x="1560190" y="3348046"/>
                    <a:pt x="1801922" y="3289491"/>
                    <a:pt x="1571223" y="3335629"/>
                  </a:cubicBezTo>
                  <a:cubicBezTo>
                    <a:pt x="1557911" y="3338291"/>
                    <a:pt x="1545898" y="3345845"/>
                    <a:pt x="1532586" y="3348507"/>
                  </a:cubicBezTo>
                  <a:cubicBezTo>
                    <a:pt x="1502820" y="3354460"/>
                    <a:pt x="1472485" y="3357093"/>
                    <a:pt x="1442434" y="3361386"/>
                  </a:cubicBezTo>
                  <a:cubicBezTo>
                    <a:pt x="1429555" y="3365679"/>
                    <a:pt x="1416968" y="3370972"/>
                    <a:pt x="1403798" y="3374265"/>
                  </a:cubicBezTo>
                  <a:cubicBezTo>
                    <a:pt x="1338205" y="3390663"/>
                    <a:pt x="1309357" y="3389596"/>
                    <a:pt x="1236372" y="3400023"/>
                  </a:cubicBezTo>
                  <a:cubicBezTo>
                    <a:pt x="1210521" y="3403716"/>
                    <a:pt x="1184705" y="3407781"/>
                    <a:pt x="1159099" y="3412902"/>
                  </a:cubicBezTo>
                  <a:cubicBezTo>
                    <a:pt x="1141743" y="3416373"/>
                    <a:pt x="1125106" y="3423278"/>
                    <a:pt x="1107584" y="3425781"/>
                  </a:cubicBezTo>
                  <a:cubicBezTo>
                    <a:pt x="1064874" y="3431883"/>
                    <a:pt x="1021725" y="3434367"/>
                    <a:pt x="978795" y="3438660"/>
                  </a:cubicBezTo>
                  <a:cubicBezTo>
                    <a:pt x="823964" y="3490266"/>
                    <a:pt x="935523" y="3458073"/>
                    <a:pt x="566671" y="3438660"/>
                  </a:cubicBezTo>
                  <a:cubicBezTo>
                    <a:pt x="527850" y="3436617"/>
                    <a:pt x="489398" y="3430074"/>
                    <a:pt x="450761" y="3425781"/>
                  </a:cubicBezTo>
                  <a:cubicBezTo>
                    <a:pt x="416417" y="3417195"/>
                    <a:pt x="381314" y="3411218"/>
                    <a:pt x="347730" y="3400023"/>
                  </a:cubicBezTo>
                  <a:cubicBezTo>
                    <a:pt x="296104" y="3382814"/>
                    <a:pt x="299818" y="3381820"/>
                    <a:pt x="231820" y="3374265"/>
                  </a:cubicBezTo>
                  <a:cubicBezTo>
                    <a:pt x="180442" y="3368556"/>
                    <a:pt x="128652" y="3367095"/>
                    <a:pt x="77274" y="3361386"/>
                  </a:cubicBezTo>
                  <a:cubicBezTo>
                    <a:pt x="51320" y="3358502"/>
                    <a:pt x="0" y="3348507"/>
                    <a:pt x="0" y="334850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446986" y="3915177"/>
              <a:ext cx="4623515" cy="669702"/>
            </a:xfrm>
            <a:custGeom>
              <a:avLst/>
              <a:gdLst>
                <a:gd name="connsiteX0" fmla="*/ 4623515 w 4623515"/>
                <a:gd name="connsiteY0" fmla="*/ 0 h 669702"/>
                <a:gd name="connsiteX1" fmla="*/ 4572000 w 4623515"/>
                <a:gd name="connsiteY1" fmla="*/ 64395 h 669702"/>
                <a:gd name="connsiteX2" fmla="*/ 4533363 w 4623515"/>
                <a:gd name="connsiteY2" fmla="*/ 77274 h 669702"/>
                <a:gd name="connsiteX3" fmla="*/ 4481848 w 4623515"/>
                <a:gd name="connsiteY3" fmla="*/ 103031 h 669702"/>
                <a:gd name="connsiteX4" fmla="*/ 4456090 w 4623515"/>
                <a:gd name="connsiteY4" fmla="*/ 141668 h 669702"/>
                <a:gd name="connsiteX5" fmla="*/ 4378817 w 4623515"/>
                <a:gd name="connsiteY5" fmla="*/ 193184 h 669702"/>
                <a:gd name="connsiteX6" fmla="*/ 4353059 w 4623515"/>
                <a:gd name="connsiteY6" fmla="*/ 231820 h 669702"/>
                <a:gd name="connsiteX7" fmla="*/ 4301544 w 4623515"/>
                <a:gd name="connsiteY7" fmla="*/ 257578 h 669702"/>
                <a:gd name="connsiteX8" fmla="*/ 4262907 w 4623515"/>
                <a:gd name="connsiteY8" fmla="*/ 283336 h 669702"/>
                <a:gd name="connsiteX9" fmla="*/ 4224270 w 4623515"/>
                <a:gd name="connsiteY9" fmla="*/ 321972 h 669702"/>
                <a:gd name="connsiteX10" fmla="*/ 4172755 w 4623515"/>
                <a:gd name="connsiteY10" fmla="*/ 334851 h 669702"/>
                <a:gd name="connsiteX11" fmla="*/ 4082603 w 4623515"/>
                <a:gd name="connsiteY11" fmla="*/ 386367 h 669702"/>
                <a:gd name="connsiteX12" fmla="*/ 3953814 w 4623515"/>
                <a:gd name="connsiteY12" fmla="*/ 425003 h 669702"/>
                <a:gd name="connsiteX13" fmla="*/ 3915177 w 4623515"/>
                <a:gd name="connsiteY13" fmla="*/ 437882 h 669702"/>
                <a:gd name="connsiteX14" fmla="*/ 3850783 w 4623515"/>
                <a:gd name="connsiteY14" fmla="*/ 450761 h 669702"/>
                <a:gd name="connsiteX15" fmla="*/ 3747752 w 4623515"/>
                <a:gd name="connsiteY15" fmla="*/ 476519 h 669702"/>
                <a:gd name="connsiteX16" fmla="*/ 3618963 w 4623515"/>
                <a:gd name="connsiteY16" fmla="*/ 489398 h 669702"/>
                <a:gd name="connsiteX17" fmla="*/ 3451538 w 4623515"/>
                <a:gd name="connsiteY17" fmla="*/ 515155 h 669702"/>
                <a:gd name="connsiteX18" fmla="*/ 3374265 w 4623515"/>
                <a:gd name="connsiteY18" fmla="*/ 528034 h 669702"/>
                <a:gd name="connsiteX19" fmla="*/ 3271234 w 4623515"/>
                <a:gd name="connsiteY19" fmla="*/ 540913 h 669702"/>
                <a:gd name="connsiteX20" fmla="*/ 3219718 w 4623515"/>
                <a:gd name="connsiteY20" fmla="*/ 553792 h 669702"/>
                <a:gd name="connsiteX21" fmla="*/ 3090929 w 4623515"/>
                <a:gd name="connsiteY21" fmla="*/ 566671 h 669702"/>
                <a:gd name="connsiteX22" fmla="*/ 3000777 w 4623515"/>
                <a:gd name="connsiteY22" fmla="*/ 579550 h 669702"/>
                <a:gd name="connsiteX23" fmla="*/ 2897746 w 4623515"/>
                <a:gd name="connsiteY23" fmla="*/ 605308 h 669702"/>
                <a:gd name="connsiteX24" fmla="*/ 2859110 w 4623515"/>
                <a:gd name="connsiteY24" fmla="*/ 618186 h 669702"/>
                <a:gd name="connsiteX25" fmla="*/ 2395470 w 4623515"/>
                <a:gd name="connsiteY25" fmla="*/ 656823 h 669702"/>
                <a:gd name="connsiteX26" fmla="*/ 2331076 w 4623515"/>
                <a:gd name="connsiteY26" fmla="*/ 669702 h 669702"/>
                <a:gd name="connsiteX27" fmla="*/ 1815921 w 4623515"/>
                <a:gd name="connsiteY27" fmla="*/ 631065 h 669702"/>
                <a:gd name="connsiteX28" fmla="*/ 1738648 w 4623515"/>
                <a:gd name="connsiteY28" fmla="*/ 605308 h 669702"/>
                <a:gd name="connsiteX29" fmla="*/ 1635617 w 4623515"/>
                <a:gd name="connsiteY29" fmla="*/ 579550 h 669702"/>
                <a:gd name="connsiteX30" fmla="*/ 1584101 w 4623515"/>
                <a:gd name="connsiteY30" fmla="*/ 566671 h 669702"/>
                <a:gd name="connsiteX31" fmla="*/ 1506828 w 4623515"/>
                <a:gd name="connsiteY31" fmla="*/ 540913 h 669702"/>
                <a:gd name="connsiteX32" fmla="*/ 1455313 w 4623515"/>
                <a:gd name="connsiteY32" fmla="*/ 528034 h 669702"/>
                <a:gd name="connsiteX33" fmla="*/ 1416676 w 4623515"/>
                <a:gd name="connsiteY33" fmla="*/ 515155 h 669702"/>
                <a:gd name="connsiteX34" fmla="*/ 1313645 w 4623515"/>
                <a:gd name="connsiteY34" fmla="*/ 489398 h 669702"/>
                <a:gd name="connsiteX35" fmla="*/ 1262129 w 4623515"/>
                <a:gd name="connsiteY35" fmla="*/ 476519 h 669702"/>
                <a:gd name="connsiteX36" fmla="*/ 1171977 w 4623515"/>
                <a:gd name="connsiteY36" fmla="*/ 450761 h 669702"/>
                <a:gd name="connsiteX37" fmla="*/ 1081825 w 4623515"/>
                <a:gd name="connsiteY37" fmla="*/ 437882 h 669702"/>
                <a:gd name="connsiteX38" fmla="*/ 940158 w 4623515"/>
                <a:gd name="connsiteY38" fmla="*/ 399246 h 669702"/>
                <a:gd name="connsiteX39" fmla="*/ 888642 w 4623515"/>
                <a:gd name="connsiteY39" fmla="*/ 386367 h 669702"/>
                <a:gd name="connsiteX40" fmla="*/ 772732 w 4623515"/>
                <a:gd name="connsiteY40" fmla="*/ 373488 h 669702"/>
                <a:gd name="connsiteX41" fmla="*/ 231820 w 4623515"/>
                <a:gd name="connsiteY41" fmla="*/ 386367 h 669702"/>
                <a:gd name="connsiteX42" fmla="*/ 103031 w 4623515"/>
                <a:gd name="connsiteY42" fmla="*/ 425003 h 669702"/>
                <a:gd name="connsiteX43" fmla="*/ 64394 w 4623515"/>
                <a:gd name="connsiteY43" fmla="*/ 437882 h 669702"/>
                <a:gd name="connsiteX44" fmla="*/ 0 w 4623515"/>
                <a:gd name="connsiteY44" fmla="*/ 476519 h 66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623515" h="669702">
                  <a:moveTo>
                    <a:pt x="4623515" y="0"/>
                  </a:moveTo>
                  <a:cubicBezTo>
                    <a:pt x="4606343" y="21465"/>
                    <a:pt x="4592871" y="46506"/>
                    <a:pt x="4572000" y="64395"/>
                  </a:cubicBezTo>
                  <a:cubicBezTo>
                    <a:pt x="4561693" y="73230"/>
                    <a:pt x="4545841" y="71926"/>
                    <a:pt x="4533363" y="77274"/>
                  </a:cubicBezTo>
                  <a:cubicBezTo>
                    <a:pt x="4515717" y="84837"/>
                    <a:pt x="4499020" y="94445"/>
                    <a:pt x="4481848" y="103031"/>
                  </a:cubicBezTo>
                  <a:cubicBezTo>
                    <a:pt x="4473262" y="115910"/>
                    <a:pt x="4467739" y="131475"/>
                    <a:pt x="4456090" y="141668"/>
                  </a:cubicBezTo>
                  <a:cubicBezTo>
                    <a:pt x="4432793" y="162053"/>
                    <a:pt x="4378817" y="193184"/>
                    <a:pt x="4378817" y="193184"/>
                  </a:cubicBezTo>
                  <a:cubicBezTo>
                    <a:pt x="4370231" y="206063"/>
                    <a:pt x="4364950" y="221911"/>
                    <a:pt x="4353059" y="231820"/>
                  </a:cubicBezTo>
                  <a:cubicBezTo>
                    <a:pt x="4338310" y="244111"/>
                    <a:pt x="4318213" y="248053"/>
                    <a:pt x="4301544" y="257578"/>
                  </a:cubicBezTo>
                  <a:cubicBezTo>
                    <a:pt x="4288105" y="265258"/>
                    <a:pt x="4274798" y="273427"/>
                    <a:pt x="4262907" y="283336"/>
                  </a:cubicBezTo>
                  <a:cubicBezTo>
                    <a:pt x="4248915" y="294996"/>
                    <a:pt x="4240084" y="312936"/>
                    <a:pt x="4224270" y="321972"/>
                  </a:cubicBezTo>
                  <a:cubicBezTo>
                    <a:pt x="4208902" y="330754"/>
                    <a:pt x="4189328" y="328636"/>
                    <a:pt x="4172755" y="334851"/>
                  </a:cubicBezTo>
                  <a:cubicBezTo>
                    <a:pt x="4008248" y="396542"/>
                    <a:pt x="4217147" y="326571"/>
                    <a:pt x="4082603" y="386367"/>
                  </a:cubicBezTo>
                  <a:cubicBezTo>
                    <a:pt x="4027520" y="410848"/>
                    <a:pt x="4006256" y="410019"/>
                    <a:pt x="3953814" y="425003"/>
                  </a:cubicBezTo>
                  <a:cubicBezTo>
                    <a:pt x="3940761" y="428733"/>
                    <a:pt x="3928347" y="434589"/>
                    <a:pt x="3915177" y="437882"/>
                  </a:cubicBezTo>
                  <a:cubicBezTo>
                    <a:pt x="3893941" y="443191"/>
                    <a:pt x="3872019" y="445452"/>
                    <a:pt x="3850783" y="450761"/>
                  </a:cubicBezTo>
                  <a:cubicBezTo>
                    <a:pt x="3776489" y="469335"/>
                    <a:pt x="3849468" y="462957"/>
                    <a:pt x="3747752" y="476519"/>
                  </a:cubicBezTo>
                  <a:cubicBezTo>
                    <a:pt x="3704987" y="482221"/>
                    <a:pt x="3661893" y="485105"/>
                    <a:pt x="3618963" y="489398"/>
                  </a:cubicBezTo>
                  <a:cubicBezTo>
                    <a:pt x="3518155" y="514601"/>
                    <a:pt x="3610471" y="493964"/>
                    <a:pt x="3451538" y="515155"/>
                  </a:cubicBezTo>
                  <a:cubicBezTo>
                    <a:pt x="3425654" y="518606"/>
                    <a:pt x="3400116" y="524341"/>
                    <a:pt x="3374265" y="528034"/>
                  </a:cubicBezTo>
                  <a:cubicBezTo>
                    <a:pt x="3340002" y="532929"/>
                    <a:pt x="3305374" y="535223"/>
                    <a:pt x="3271234" y="540913"/>
                  </a:cubicBezTo>
                  <a:cubicBezTo>
                    <a:pt x="3253774" y="543823"/>
                    <a:pt x="3237241" y="551289"/>
                    <a:pt x="3219718" y="553792"/>
                  </a:cubicBezTo>
                  <a:cubicBezTo>
                    <a:pt x="3177008" y="559893"/>
                    <a:pt x="3133777" y="561630"/>
                    <a:pt x="3090929" y="566671"/>
                  </a:cubicBezTo>
                  <a:cubicBezTo>
                    <a:pt x="3060781" y="570218"/>
                    <a:pt x="3030828" y="575257"/>
                    <a:pt x="3000777" y="579550"/>
                  </a:cubicBezTo>
                  <a:cubicBezTo>
                    <a:pt x="2912470" y="608987"/>
                    <a:pt x="3022061" y="574230"/>
                    <a:pt x="2897746" y="605308"/>
                  </a:cubicBezTo>
                  <a:cubicBezTo>
                    <a:pt x="2884576" y="608600"/>
                    <a:pt x="2872479" y="615827"/>
                    <a:pt x="2859110" y="618186"/>
                  </a:cubicBezTo>
                  <a:cubicBezTo>
                    <a:pt x="2655478" y="654121"/>
                    <a:pt x="2630036" y="646161"/>
                    <a:pt x="2395470" y="656823"/>
                  </a:cubicBezTo>
                  <a:cubicBezTo>
                    <a:pt x="2374005" y="661116"/>
                    <a:pt x="2352966" y="669702"/>
                    <a:pt x="2331076" y="669702"/>
                  </a:cubicBezTo>
                  <a:cubicBezTo>
                    <a:pt x="2277079" y="669702"/>
                    <a:pt x="1933315" y="670195"/>
                    <a:pt x="1815921" y="631065"/>
                  </a:cubicBezTo>
                  <a:cubicBezTo>
                    <a:pt x="1790163" y="622479"/>
                    <a:pt x="1765272" y="610633"/>
                    <a:pt x="1738648" y="605308"/>
                  </a:cubicBezTo>
                  <a:cubicBezTo>
                    <a:pt x="1607723" y="579123"/>
                    <a:pt x="1728024" y="605952"/>
                    <a:pt x="1635617" y="579550"/>
                  </a:cubicBezTo>
                  <a:cubicBezTo>
                    <a:pt x="1618598" y="574687"/>
                    <a:pt x="1601055" y="571757"/>
                    <a:pt x="1584101" y="566671"/>
                  </a:cubicBezTo>
                  <a:cubicBezTo>
                    <a:pt x="1558095" y="558869"/>
                    <a:pt x="1533168" y="547498"/>
                    <a:pt x="1506828" y="540913"/>
                  </a:cubicBezTo>
                  <a:cubicBezTo>
                    <a:pt x="1489656" y="536620"/>
                    <a:pt x="1472332" y="532897"/>
                    <a:pt x="1455313" y="528034"/>
                  </a:cubicBezTo>
                  <a:cubicBezTo>
                    <a:pt x="1442260" y="524304"/>
                    <a:pt x="1429773" y="518727"/>
                    <a:pt x="1416676" y="515155"/>
                  </a:cubicBezTo>
                  <a:cubicBezTo>
                    <a:pt x="1382523" y="505841"/>
                    <a:pt x="1347989" y="497984"/>
                    <a:pt x="1313645" y="489398"/>
                  </a:cubicBezTo>
                  <a:cubicBezTo>
                    <a:pt x="1296473" y="485105"/>
                    <a:pt x="1278921" y="482117"/>
                    <a:pt x="1262129" y="476519"/>
                  </a:cubicBezTo>
                  <a:cubicBezTo>
                    <a:pt x="1229024" y="465484"/>
                    <a:pt x="1207556" y="457230"/>
                    <a:pt x="1171977" y="450761"/>
                  </a:cubicBezTo>
                  <a:cubicBezTo>
                    <a:pt x="1142111" y="445331"/>
                    <a:pt x="1111876" y="442175"/>
                    <a:pt x="1081825" y="437882"/>
                  </a:cubicBezTo>
                  <a:cubicBezTo>
                    <a:pt x="994705" y="394321"/>
                    <a:pt x="1062683" y="421522"/>
                    <a:pt x="940158" y="399246"/>
                  </a:cubicBezTo>
                  <a:cubicBezTo>
                    <a:pt x="922743" y="396080"/>
                    <a:pt x="906137" y="389059"/>
                    <a:pt x="888642" y="386367"/>
                  </a:cubicBezTo>
                  <a:cubicBezTo>
                    <a:pt x="850220" y="380456"/>
                    <a:pt x="811369" y="377781"/>
                    <a:pt x="772732" y="373488"/>
                  </a:cubicBezTo>
                  <a:lnTo>
                    <a:pt x="231820" y="386367"/>
                  </a:lnTo>
                  <a:cubicBezTo>
                    <a:pt x="209438" y="387340"/>
                    <a:pt x="112004" y="422012"/>
                    <a:pt x="103031" y="425003"/>
                  </a:cubicBezTo>
                  <a:lnTo>
                    <a:pt x="64394" y="437882"/>
                  </a:lnTo>
                  <a:cubicBezTo>
                    <a:pt x="17771" y="468965"/>
                    <a:pt x="39602" y="456718"/>
                    <a:pt x="0" y="476519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944711" y="2329892"/>
              <a:ext cx="2331076" cy="1453241"/>
            </a:xfrm>
            <a:custGeom>
              <a:avLst/>
              <a:gdLst>
                <a:gd name="connsiteX0" fmla="*/ 2459865 w 2459865"/>
                <a:gd name="connsiteY0" fmla="*/ 1430738 h 1430738"/>
                <a:gd name="connsiteX1" fmla="*/ 2253803 w 2459865"/>
                <a:gd name="connsiteY1" fmla="*/ 1417859 h 1430738"/>
                <a:gd name="connsiteX2" fmla="*/ 2176529 w 2459865"/>
                <a:gd name="connsiteY2" fmla="*/ 1392101 h 1430738"/>
                <a:gd name="connsiteX3" fmla="*/ 2137893 w 2459865"/>
                <a:gd name="connsiteY3" fmla="*/ 1353465 h 1430738"/>
                <a:gd name="connsiteX4" fmla="*/ 2060620 w 2459865"/>
                <a:gd name="connsiteY4" fmla="*/ 1301949 h 1430738"/>
                <a:gd name="connsiteX5" fmla="*/ 1957589 w 2459865"/>
                <a:gd name="connsiteY5" fmla="*/ 1211797 h 1430738"/>
                <a:gd name="connsiteX6" fmla="*/ 1803042 w 2459865"/>
                <a:gd name="connsiteY6" fmla="*/ 1108766 h 1430738"/>
                <a:gd name="connsiteX7" fmla="*/ 1764405 w 2459865"/>
                <a:gd name="connsiteY7" fmla="*/ 1083008 h 1430738"/>
                <a:gd name="connsiteX8" fmla="*/ 1725769 w 2459865"/>
                <a:gd name="connsiteY8" fmla="*/ 1057251 h 1430738"/>
                <a:gd name="connsiteX9" fmla="*/ 1635617 w 2459865"/>
                <a:gd name="connsiteY9" fmla="*/ 979977 h 1430738"/>
                <a:gd name="connsiteX10" fmla="*/ 1596980 w 2459865"/>
                <a:gd name="connsiteY10" fmla="*/ 967099 h 1430738"/>
                <a:gd name="connsiteX11" fmla="*/ 1532586 w 2459865"/>
                <a:gd name="connsiteY11" fmla="*/ 902704 h 1430738"/>
                <a:gd name="connsiteX12" fmla="*/ 1455313 w 2459865"/>
                <a:gd name="connsiteY12" fmla="*/ 851189 h 1430738"/>
                <a:gd name="connsiteX13" fmla="*/ 1416676 w 2459865"/>
                <a:gd name="connsiteY13" fmla="*/ 812552 h 1430738"/>
                <a:gd name="connsiteX14" fmla="*/ 1339403 w 2459865"/>
                <a:gd name="connsiteY14" fmla="*/ 761037 h 1430738"/>
                <a:gd name="connsiteX15" fmla="*/ 1287887 w 2459865"/>
                <a:gd name="connsiteY15" fmla="*/ 722400 h 1430738"/>
                <a:gd name="connsiteX16" fmla="*/ 1210614 w 2459865"/>
                <a:gd name="connsiteY16" fmla="*/ 670884 h 1430738"/>
                <a:gd name="connsiteX17" fmla="*/ 1171977 w 2459865"/>
                <a:gd name="connsiteY17" fmla="*/ 645127 h 1430738"/>
                <a:gd name="connsiteX18" fmla="*/ 1146220 w 2459865"/>
                <a:gd name="connsiteY18" fmla="*/ 606490 h 1430738"/>
                <a:gd name="connsiteX19" fmla="*/ 1107583 w 2459865"/>
                <a:gd name="connsiteY19" fmla="*/ 593611 h 1430738"/>
                <a:gd name="connsiteX20" fmla="*/ 1068946 w 2459865"/>
                <a:gd name="connsiteY20" fmla="*/ 567853 h 1430738"/>
                <a:gd name="connsiteX21" fmla="*/ 1030310 w 2459865"/>
                <a:gd name="connsiteY21" fmla="*/ 529217 h 1430738"/>
                <a:gd name="connsiteX22" fmla="*/ 914400 w 2459865"/>
                <a:gd name="connsiteY22" fmla="*/ 464822 h 1430738"/>
                <a:gd name="connsiteX23" fmla="*/ 875763 w 2459865"/>
                <a:gd name="connsiteY23" fmla="*/ 426186 h 1430738"/>
                <a:gd name="connsiteX24" fmla="*/ 811369 w 2459865"/>
                <a:gd name="connsiteY24" fmla="*/ 387549 h 1430738"/>
                <a:gd name="connsiteX25" fmla="*/ 772732 w 2459865"/>
                <a:gd name="connsiteY25" fmla="*/ 361792 h 1430738"/>
                <a:gd name="connsiteX26" fmla="*/ 721217 w 2459865"/>
                <a:gd name="connsiteY26" fmla="*/ 336034 h 1430738"/>
                <a:gd name="connsiteX27" fmla="*/ 631065 w 2459865"/>
                <a:gd name="connsiteY27" fmla="*/ 271639 h 1430738"/>
                <a:gd name="connsiteX28" fmla="*/ 540913 w 2459865"/>
                <a:gd name="connsiteY28" fmla="*/ 220124 h 1430738"/>
                <a:gd name="connsiteX29" fmla="*/ 425003 w 2459865"/>
                <a:gd name="connsiteY29" fmla="*/ 155730 h 1430738"/>
                <a:gd name="connsiteX30" fmla="*/ 347729 w 2459865"/>
                <a:gd name="connsiteY30" fmla="*/ 117093 h 1430738"/>
                <a:gd name="connsiteX31" fmla="*/ 309093 w 2459865"/>
                <a:gd name="connsiteY31" fmla="*/ 91335 h 1430738"/>
                <a:gd name="connsiteX32" fmla="*/ 270456 w 2459865"/>
                <a:gd name="connsiteY32" fmla="*/ 78456 h 1430738"/>
                <a:gd name="connsiteX33" fmla="*/ 231820 w 2459865"/>
                <a:gd name="connsiteY33" fmla="*/ 52699 h 1430738"/>
                <a:gd name="connsiteX34" fmla="*/ 103031 w 2459865"/>
                <a:gd name="connsiteY34" fmla="*/ 14062 h 1430738"/>
                <a:gd name="connsiteX35" fmla="*/ 64394 w 2459865"/>
                <a:gd name="connsiteY35" fmla="*/ 1183 h 1430738"/>
                <a:gd name="connsiteX36" fmla="*/ 0 w 2459865"/>
                <a:gd name="connsiteY36" fmla="*/ 1183 h 1430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59865" h="1430738">
                  <a:moveTo>
                    <a:pt x="2459865" y="1430738"/>
                  </a:moveTo>
                  <a:cubicBezTo>
                    <a:pt x="2391178" y="1426445"/>
                    <a:pt x="2321993" y="1427158"/>
                    <a:pt x="2253803" y="1417859"/>
                  </a:cubicBezTo>
                  <a:cubicBezTo>
                    <a:pt x="2226901" y="1414190"/>
                    <a:pt x="2176529" y="1392101"/>
                    <a:pt x="2176529" y="1392101"/>
                  </a:cubicBezTo>
                  <a:cubicBezTo>
                    <a:pt x="2163650" y="1379222"/>
                    <a:pt x="2152270" y="1364647"/>
                    <a:pt x="2137893" y="1353465"/>
                  </a:cubicBezTo>
                  <a:cubicBezTo>
                    <a:pt x="2113457" y="1334459"/>
                    <a:pt x="2060620" y="1301949"/>
                    <a:pt x="2060620" y="1301949"/>
                  </a:cubicBezTo>
                  <a:cubicBezTo>
                    <a:pt x="2017690" y="1237556"/>
                    <a:pt x="2047740" y="1271898"/>
                    <a:pt x="1957589" y="1211797"/>
                  </a:cubicBezTo>
                  <a:lnTo>
                    <a:pt x="1803042" y="1108766"/>
                  </a:lnTo>
                  <a:lnTo>
                    <a:pt x="1764405" y="1083008"/>
                  </a:lnTo>
                  <a:cubicBezTo>
                    <a:pt x="1751526" y="1074422"/>
                    <a:pt x="1736714" y="1068196"/>
                    <a:pt x="1725769" y="1057251"/>
                  </a:cubicBezTo>
                  <a:cubicBezTo>
                    <a:pt x="1695322" y="1026804"/>
                    <a:pt x="1674164" y="1002004"/>
                    <a:pt x="1635617" y="979977"/>
                  </a:cubicBezTo>
                  <a:cubicBezTo>
                    <a:pt x="1623830" y="973242"/>
                    <a:pt x="1609859" y="971392"/>
                    <a:pt x="1596980" y="967099"/>
                  </a:cubicBezTo>
                  <a:cubicBezTo>
                    <a:pt x="1549759" y="896267"/>
                    <a:pt x="1596978" y="956364"/>
                    <a:pt x="1532586" y="902704"/>
                  </a:cubicBezTo>
                  <a:cubicBezTo>
                    <a:pt x="1468273" y="849110"/>
                    <a:pt x="1523211" y="873822"/>
                    <a:pt x="1455313" y="851189"/>
                  </a:cubicBezTo>
                  <a:cubicBezTo>
                    <a:pt x="1442434" y="838310"/>
                    <a:pt x="1431053" y="823734"/>
                    <a:pt x="1416676" y="812552"/>
                  </a:cubicBezTo>
                  <a:cubicBezTo>
                    <a:pt x="1392240" y="793546"/>
                    <a:pt x="1364168" y="779611"/>
                    <a:pt x="1339403" y="761037"/>
                  </a:cubicBezTo>
                  <a:cubicBezTo>
                    <a:pt x="1322231" y="748158"/>
                    <a:pt x="1305472" y="734709"/>
                    <a:pt x="1287887" y="722400"/>
                  </a:cubicBezTo>
                  <a:cubicBezTo>
                    <a:pt x="1262526" y="704647"/>
                    <a:pt x="1236372" y="688056"/>
                    <a:pt x="1210614" y="670884"/>
                  </a:cubicBezTo>
                  <a:lnTo>
                    <a:pt x="1171977" y="645127"/>
                  </a:lnTo>
                  <a:cubicBezTo>
                    <a:pt x="1163391" y="632248"/>
                    <a:pt x="1158307" y="616159"/>
                    <a:pt x="1146220" y="606490"/>
                  </a:cubicBezTo>
                  <a:cubicBezTo>
                    <a:pt x="1135619" y="598009"/>
                    <a:pt x="1119725" y="599682"/>
                    <a:pt x="1107583" y="593611"/>
                  </a:cubicBezTo>
                  <a:cubicBezTo>
                    <a:pt x="1093738" y="586689"/>
                    <a:pt x="1080837" y="577762"/>
                    <a:pt x="1068946" y="567853"/>
                  </a:cubicBezTo>
                  <a:cubicBezTo>
                    <a:pt x="1054954" y="556193"/>
                    <a:pt x="1044687" y="540399"/>
                    <a:pt x="1030310" y="529217"/>
                  </a:cubicBezTo>
                  <a:cubicBezTo>
                    <a:pt x="963883" y="477552"/>
                    <a:pt x="972695" y="484254"/>
                    <a:pt x="914400" y="464822"/>
                  </a:cubicBezTo>
                  <a:cubicBezTo>
                    <a:pt x="901521" y="451943"/>
                    <a:pt x="890334" y="437114"/>
                    <a:pt x="875763" y="426186"/>
                  </a:cubicBezTo>
                  <a:cubicBezTo>
                    <a:pt x="855737" y="411167"/>
                    <a:pt x="832596" y="400816"/>
                    <a:pt x="811369" y="387549"/>
                  </a:cubicBezTo>
                  <a:cubicBezTo>
                    <a:pt x="798243" y="379345"/>
                    <a:pt x="786171" y="369471"/>
                    <a:pt x="772732" y="361792"/>
                  </a:cubicBezTo>
                  <a:cubicBezTo>
                    <a:pt x="756063" y="352267"/>
                    <a:pt x="737886" y="345559"/>
                    <a:pt x="721217" y="336034"/>
                  </a:cubicBezTo>
                  <a:cubicBezTo>
                    <a:pt x="690859" y="318686"/>
                    <a:pt x="658716" y="291389"/>
                    <a:pt x="631065" y="271639"/>
                  </a:cubicBezTo>
                  <a:cubicBezTo>
                    <a:pt x="553112" y="215959"/>
                    <a:pt x="635224" y="276711"/>
                    <a:pt x="540913" y="220124"/>
                  </a:cubicBezTo>
                  <a:cubicBezTo>
                    <a:pt x="430205" y="153699"/>
                    <a:pt x="502716" y="181633"/>
                    <a:pt x="425003" y="155730"/>
                  </a:cubicBezTo>
                  <a:cubicBezTo>
                    <a:pt x="314270" y="81908"/>
                    <a:pt x="454376" y="170417"/>
                    <a:pt x="347729" y="117093"/>
                  </a:cubicBezTo>
                  <a:cubicBezTo>
                    <a:pt x="333885" y="110171"/>
                    <a:pt x="322937" y="98257"/>
                    <a:pt x="309093" y="91335"/>
                  </a:cubicBezTo>
                  <a:cubicBezTo>
                    <a:pt x="296951" y="85264"/>
                    <a:pt x="282598" y="84527"/>
                    <a:pt x="270456" y="78456"/>
                  </a:cubicBezTo>
                  <a:cubicBezTo>
                    <a:pt x="256612" y="71534"/>
                    <a:pt x="245964" y="58985"/>
                    <a:pt x="231820" y="52699"/>
                  </a:cubicBezTo>
                  <a:cubicBezTo>
                    <a:pt x="176729" y="28215"/>
                    <a:pt x="155478" y="29047"/>
                    <a:pt x="103031" y="14062"/>
                  </a:cubicBezTo>
                  <a:cubicBezTo>
                    <a:pt x="89978" y="10332"/>
                    <a:pt x="77865" y="2867"/>
                    <a:pt x="64394" y="1183"/>
                  </a:cubicBezTo>
                  <a:cubicBezTo>
                    <a:pt x="43095" y="-1479"/>
                    <a:pt x="21465" y="1183"/>
                    <a:pt x="0" y="118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279636" y="-20642"/>
            <a:ext cx="1864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Logic &amp; Pathway Models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91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57655" y="1350201"/>
            <a:ext cx="1264742" cy="240030"/>
          </a:xfrm>
          <a:prstGeom prst="roundRect">
            <a:avLst/>
          </a:prstGeom>
          <a:solidFill>
            <a:srgbClr val="FFFFE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Research: D&amp;D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57654" y="1689263"/>
            <a:ext cx="1264742" cy="240030"/>
          </a:xfrm>
          <a:prstGeom prst="roundRect">
            <a:avLst/>
          </a:prstGeom>
          <a:solidFill>
            <a:srgbClr val="FFFFE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Research: I&amp;I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57657" y="1011139"/>
            <a:ext cx="1264742" cy="240030"/>
          </a:xfrm>
          <a:prstGeom prst="roundRect">
            <a:avLst/>
          </a:prstGeom>
          <a:solidFill>
            <a:srgbClr val="FFFFE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Research: G&amp;GE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57654" y="2367388"/>
            <a:ext cx="1264742" cy="480060"/>
          </a:xfrm>
          <a:prstGeom prst="roundRect">
            <a:avLst/>
          </a:prstGeom>
          <a:solidFill>
            <a:srgbClr val="FFFFE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Workforce Development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57654" y="2946480"/>
            <a:ext cx="1264742" cy="480060"/>
          </a:xfrm>
          <a:prstGeom prst="roundRect">
            <a:avLst/>
          </a:prstGeom>
          <a:solidFill>
            <a:srgbClr val="FFFFE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Diversity &amp; Inclusion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57654" y="3525572"/>
            <a:ext cx="1264742" cy="480060"/>
          </a:xfrm>
          <a:prstGeom prst="roundRect">
            <a:avLst/>
          </a:prstGeom>
          <a:solidFill>
            <a:srgbClr val="FFFFE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Innovation Ecosystem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57652" y="4443727"/>
            <a:ext cx="1264742" cy="480060"/>
          </a:xfrm>
          <a:prstGeom prst="roundRect">
            <a:avLst/>
          </a:prstGeom>
          <a:solidFill>
            <a:srgbClr val="FFFFE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Stakeholder Engagement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57652" y="5022819"/>
            <a:ext cx="1264742" cy="480060"/>
          </a:xfrm>
          <a:prstGeom prst="roundRect">
            <a:avLst/>
          </a:prstGeom>
          <a:solidFill>
            <a:srgbClr val="FFFFE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Team Formation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95724" y="2028326"/>
            <a:ext cx="1264742" cy="240030"/>
          </a:xfrm>
          <a:prstGeom prst="roundRect">
            <a:avLst/>
          </a:prstGeom>
          <a:solidFill>
            <a:srgbClr val="FFFFE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???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95721" y="4104665"/>
            <a:ext cx="1264742" cy="240030"/>
          </a:xfrm>
          <a:prstGeom prst="roundRect">
            <a:avLst/>
          </a:prstGeom>
          <a:solidFill>
            <a:srgbClr val="FFFFE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???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495723" y="5601910"/>
            <a:ext cx="1264742" cy="240030"/>
          </a:xfrm>
          <a:prstGeom prst="roundRect">
            <a:avLst/>
          </a:prstGeom>
          <a:solidFill>
            <a:srgbClr val="FFFFE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???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809704" y="1350202"/>
            <a:ext cx="2028422" cy="782057"/>
          </a:xfrm>
          <a:prstGeom prst="rect">
            <a:avLst/>
          </a:prstGeom>
          <a:solidFill>
            <a:srgbClr val="CCFFCC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</a:rPr>
              <a:t>R</a:t>
            </a:r>
            <a:r>
              <a:rPr lang="en-US" sz="1100" b="1" dirty="0" smtClean="0">
                <a:solidFill>
                  <a:schemeClr val="tx1"/>
                </a:solidFill>
              </a:rPr>
              <a:t>esilient, sustainable, equitable, massively distributed smart grid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809704" y="2312601"/>
            <a:ext cx="2028422" cy="838559"/>
          </a:xfrm>
          <a:prstGeom prst="rect">
            <a:avLst/>
          </a:prstGeom>
          <a:solidFill>
            <a:srgbClr val="CCFFCC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Inclusive culture of innovation and entrepreneurship in industries and universities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809704" y="4645582"/>
            <a:ext cx="2028422" cy="754475"/>
          </a:xfrm>
          <a:prstGeom prst="rect">
            <a:avLst/>
          </a:prstGeom>
          <a:solidFill>
            <a:srgbClr val="CCFFCC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???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809704" y="3331503"/>
            <a:ext cx="2028422" cy="1133737"/>
          </a:xfrm>
          <a:prstGeom prst="rect">
            <a:avLst/>
          </a:prstGeom>
          <a:solidFill>
            <a:srgbClr val="CCFFCC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Next generation of researchers, industry, and consumers ready to sustain and expand convergent approaches</a:t>
            </a: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10236" y="1233957"/>
            <a:ext cx="5351172" cy="4269347"/>
            <a:chOff x="1880315" y="502276"/>
            <a:chExt cx="7134896" cy="5692462"/>
          </a:xfrm>
        </p:grpSpPr>
        <p:sp>
          <p:nvSpPr>
            <p:cNvPr id="20" name="Freeform 19"/>
            <p:cNvSpPr/>
            <p:nvPr/>
          </p:nvSpPr>
          <p:spPr>
            <a:xfrm>
              <a:off x="2395470" y="502276"/>
              <a:ext cx="6606862" cy="2614411"/>
            </a:xfrm>
            <a:custGeom>
              <a:avLst/>
              <a:gdLst>
                <a:gd name="connsiteX0" fmla="*/ 0 w 6606862"/>
                <a:gd name="connsiteY0" fmla="*/ 0 h 2614411"/>
                <a:gd name="connsiteX1" fmla="*/ 115910 w 6606862"/>
                <a:gd name="connsiteY1" fmla="*/ 12879 h 2614411"/>
                <a:gd name="connsiteX2" fmla="*/ 193184 w 6606862"/>
                <a:gd name="connsiteY2" fmla="*/ 38637 h 2614411"/>
                <a:gd name="connsiteX3" fmla="*/ 270457 w 6606862"/>
                <a:gd name="connsiteY3" fmla="*/ 64394 h 2614411"/>
                <a:gd name="connsiteX4" fmla="*/ 347730 w 6606862"/>
                <a:gd name="connsiteY4" fmla="*/ 90152 h 2614411"/>
                <a:gd name="connsiteX5" fmla="*/ 386367 w 6606862"/>
                <a:gd name="connsiteY5" fmla="*/ 103031 h 2614411"/>
                <a:gd name="connsiteX6" fmla="*/ 463640 w 6606862"/>
                <a:gd name="connsiteY6" fmla="*/ 154547 h 2614411"/>
                <a:gd name="connsiteX7" fmla="*/ 502276 w 6606862"/>
                <a:gd name="connsiteY7" fmla="*/ 180304 h 2614411"/>
                <a:gd name="connsiteX8" fmla="*/ 553792 w 6606862"/>
                <a:gd name="connsiteY8" fmla="*/ 270456 h 2614411"/>
                <a:gd name="connsiteX9" fmla="*/ 579550 w 6606862"/>
                <a:gd name="connsiteY9" fmla="*/ 309093 h 2614411"/>
                <a:gd name="connsiteX10" fmla="*/ 605307 w 6606862"/>
                <a:gd name="connsiteY10" fmla="*/ 386366 h 2614411"/>
                <a:gd name="connsiteX11" fmla="*/ 631065 w 6606862"/>
                <a:gd name="connsiteY11" fmla="*/ 463639 h 2614411"/>
                <a:gd name="connsiteX12" fmla="*/ 643944 w 6606862"/>
                <a:gd name="connsiteY12" fmla="*/ 502276 h 2614411"/>
                <a:gd name="connsiteX13" fmla="*/ 656823 w 6606862"/>
                <a:gd name="connsiteY13" fmla="*/ 540913 h 2614411"/>
                <a:gd name="connsiteX14" fmla="*/ 695460 w 6606862"/>
                <a:gd name="connsiteY14" fmla="*/ 579549 h 2614411"/>
                <a:gd name="connsiteX15" fmla="*/ 746975 w 6606862"/>
                <a:gd name="connsiteY15" fmla="*/ 695459 h 2614411"/>
                <a:gd name="connsiteX16" fmla="*/ 875764 w 6606862"/>
                <a:gd name="connsiteY16" fmla="*/ 772732 h 2614411"/>
                <a:gd name="connsiteX17" fmla="*/ 953037 w 6606862"/>
                <a:gd name="connsiteY17" fmla="*/ 824248 h 2614411"/>
                <a:gd name="connsiteX18" fmla="*/ 1030310 w 6606862"/>
                <a:gd name="connsiteY18" fmla="*/ 850006 h 2614411"/>
                <a:gd name="connsiteX19" fmla="*/ 1068947 w 6606862"/>
                <a:gd name="connsiteY19" fmla="*/ 862885 h 2614411"/>
                <a:gd name="connsiteX20" fmla="*/ 1107584 w 6606862"/>
                <a:gd name="connsiteY20" fmla="*/ 888642 h 2614411"/>
                <a:gd name="connsiteX21" fmla="*/ 1390919 w 6606862"/>
                <a:gd name="connsiteY21" fmla="*/ 875763 h 2614411"/>
                <a:gd name="connsiteX22" fmla="*/ 1738648 w 6606862"/>
                <a:gd name="connsiteY22" fmla="*/ 901521 h 2614411"/>
                <a:gd name="connsiteX23" fmla="*/ 1764406 w 6606862"/>
                <a:gd name="connsiteY23" fmla="*/ 940158 h 2614411"/>
                <a:gd name="connsiteX24" fmla="*/ 1880316 w 6606862"/>
                <a:gd name="connsiteY24" fmla="*/ 1043189 h 2614411"/>
                <a:gd name="connsiteX25" fmla="*/ 1931831 w 6606862"/>
                <a:gd name="connsiteY25" fmla="*/ 1120462 h 2614411"/>
                <a:gd name="connsiteX26" fmla="*/ 1957589 w 6606862"/>
                <a:gd name="connsiteY26" fmla="*/ 1197735 h 2614411"/>
                <a:gd name="connsiteX27" fmla="*/ 1970468 w 6606862"/>
                <a:gd name="connsiteY27" fmla="*/ 1275009 h 2614411"/>
                <a:gd name="connsiteX28" fmla="*/ 1996226 w 6606862"/>
                <a:gd name="connsiteY28" fmla="*/ 1455313 h 2614411"/>
                <a:gd name="connsiteX29" fmla="*/ 2009105 w 6606862"/>
                <a:gd name="connsiteY29" fmla="*/ 1493949 h 2614411"/>
                <a:gd name="connsiteX30" fmla="*/ 2021984 w 6606862"/>
                <a:gd name="connsiteY30" fmla="*/ 1596980 h 2614411"/>
                <a:gd name="connsiteX31" fmla="*/ 2034862 w 6606862"/>
                <a:gd name="connsiteY31" fmla="*/ 1635617 h 2614411"/>
                <a:gd name="connsiteX32" fmla="*/ 2060620 w 6606862"/>
                <a:gd name="connsiteY32" fmla="*/ 1777285 h 2614411"/>
                <a:gd name="connsiteX33" fmla="*/ 2086378 w 6606862"/>
                <a:gd name="connsiteY33" fmla="*/ 1854558 h 2614411"/>
                <a:gd name="connsiteX34" fmla="*/ 2125015 w 6606862"/>
                <a:gd name="connsiteY34" fmla="*/ 1906073 h 2614411"/>
                <a:gd name="connsiteX35" fmla="*/ 2163651 w 6606862"/>
                <a:gd name="connsiteY35" fmla="*/ 2021983 h 2614411"/>
                <a:gd name="connsiteX36" fmla="*/ 2176530 w 6606862"/>
                <a:gd name="connsiteY36" fmla="*/ 2060620 h 2614411"/>
                <a:gd name="connsiteX37" fmla="*/ 2202288 w 6606862"/>
                <a:gd name="connsiteY37" fmla="*/ 2099256 h 2614411"/>
                <a:gd name="connsiteX38" fmla="*/ 2228045 w 6606862"/>
                <a:gd name="connsiteY38" fmla="*/ 2176530 h 2614411"/>
                <a:gd name="connsiteX39" fmla="*/ 2240924 w 6606862"/>
                <a:gd name="connsiteY39" fmla="*/ 2215166 h 2614411"/>
                <a:gd name="connsiteX40" fmla="*/ 2305319 w 6606862"/>
                <a:gd name="connsiteY40" fmla="*/ 2331076 h 2614411"/>
                <a:gd name="connsiteX41" fmla="*/ 2382592 w 6606862"/>
                <a:gd name="connsiteY41" fmla="*/ 2382592 h 2614411"/>
                <a:gd name="connsiteX42" fmla="*/ 2498502 w 6606862"/>
                <a:gd name="connsiteY42" fmla="*/ 2472744 h 2614411"/>
                <a:gd name="connsiteX43" fmla="*/ 2537138 w 6606862"/>
                <a:gd name="connsiteY43" fmla="*/ 2498501 h 2614411"/>
                <a:gd name="connsiteX44" fmla="*/ 2614412 w 6606862"/>
                <a:gd name="connsiteY44" fmla="*/ 2537138 h 2614411"/>
                <a:gd name="connsiteX45" fmla="*/ 2691685 w 6606862"/>
                <a:gd name="connsiteY45" fmla="*/ 2562896 h 2614411"/>
                <a:gd name="connsiteX46" fmla="*/ 2730322 w 6606862"/>
                <a:gd name="connsiteY46" fmla="*/ 2575775 h 2614411"/>
                <a:gd name="connsiteX47" fmla="*/ 2820474 w 6606862"/>
                <a:gd name="connsiteY47" fmla="*/ 2588654 h 2614411"/>
                <a:gd name="connsiteX48" fmla="*/ 2871989 w 6606862"/>
                <a:gd name="connsiteY48" fmla="*/ 2601532 h 2614411"/>
                <a:gd name="connsiteX49" fmla="*/ 3065172 w 6606862"/>
                <a:gd name="connsiteY49" fmla="*/ 2614411 h 2614411"/>
                <a:gd name="connsiteX50" fmla="*/ 3631843 w 6606862"/>
                <a:gd name="connsiteY50" fmla="*/ 2601532 h 2614411"/>
                <a:gd name="connsiteX51" fmla="*/ 3683358 w 6606862"/>
                <a:gd name="connsiteY51" fmla="*/ 2588654 h 2614411"/>
                <a:gd name="connsiteX52" fmla="*/ 3837905 w 6606862"/>
                <a:gd name="connsiteY52" fmla="*/ 2550017 h 2614411"/>
                <a:gd name="connsiteX53" fmla="*/ 3876541 w 6606862"/>
                <a:gd name="connsiteY53" fmla="*/ 2537138 h 2614411"/>
                <a:gd name="connsiteX54" fmla="*/ 3915178 w 6606862"/>
                <a:gd name="connsiteY54" fmla="*/ 2511380 h 2614411"/>
                <a:gd name="connsiteX55" fmla="*/ 3940936 w 6606862"/>
                <a:gd name="connsiteY55" fmla="*/ 2472744 h 2614411"/>
                <a:gd name="connsiteX56" fmla="*/ 3979572 w 6606862"/>
                <a:gd name="connsiteY56" fmla="*/ 2459865 h 2614411"/>
                <a:gd name="connsiteX57" fmla="*/ 4018209 w 6606862"/>
                <a:gd name="connsiteY57" fmla="*/ 2434107 h 2614411"/>
                <a:gd name="connsiteX58" fmla="*/ 4056845 w 6606862"/>
                <a:gd name="connsiteY58" fmla="*/ 2395470 h 2614411"/>
                <a:gd name="connsiteX59" fmla="*/ 4185634 w 6606862"/>
                <a:gd name="connsiteY59" fmla="*/ 2318197 h 2614411"/>
                <a:gd name="connsiteX60" fmla="*/ 4224271 w 6606862"/>
                <a:gd name="connsiteY60" fmla="*/ 2292439 h 2614411"/>
                <a:gd name="connsiteX61" fmla="*/ 4250029 w 6606862"/>
                <a:gd name="connsiteY61" fmla="*/ 2253803 h 2614411"/>
                <a:gd name="connsiteX62" fmla="*/ 4288665 w 6606862"/>
                <a:gd name="connsiteY62" fmla="*/ 2228045 h 2614411"/>
                <a:gd name="connsiteX63" fmla="*/ 4340181 w 6606862"/>
                <a:gd name="connsiteY63" fmla="*/ 2150772 h 2614411"/>
                <a:gd name="connsiteX64" fmla="*/ 4365938 w 6606862"/>
                <a:gd name="connsiteY64" fmla="*/ 2112135 h 2614411"/>
                <a:gd name="connsiteX65" fmla="*/ 4391696 w 6606862"/>
                <a:gd name="connsiteY65" fmla="*/ 1944710 h 2614411"/>
                <a:gd name="connsiteX66" fmla="*/ 4417454 w 6606862"/>
                <a:gd name="connsiteY66" fmla="*/ 1854558 h 2614411"/>
                <a:gd name="connsiteX67" fmla="*/ 4430333 w 6606862"/>
                <a:gd name="connsiteY67" fmla="*/ 1803042 h 2614411"/>
                <a:gd name="connsiteX68" fmla="*/ 4456091 w 6606862"/>
                <a:gd name="connsiteY68" fmla="*/ 1764406 h 2614411"/>
                <a:gd name="connsiteX69" fmla="*/ 4494727 w 6606862"/>
                <a:gd name="connsiteY69" fmla="*/ 1687132 h 2614411"/>
                <a:gd name="connsiteX70" fmla="*/ 4533364 w 6606862"/>
                <a:gd name="connsiteY70" fmla="*/ 1661375 h 2614411"/>
                <a:gd name="connsiteX71" fmla="*/ 4675031 w 6606862"/>
                <a:gd name="connsiteY71" fmla="*/ 1493949 h 2614411"/>
                <a:gd name="connsiteX72" fmla="*/ 4752305 w 6606862"/>
                <a:gd name="connsiteY72" fmla="*/ 1442434 h 2614411"/>
                <a:gd name="connsiteX73" fmla="*/ 4816699 w 6606862"/>
                <a:gd name="connsiteY73" fmla="*/ 1390918 h 2614411"/>
                <a:gd name="connsiteX74" fmla="*/ 4868215 w 6606862"/>
                <a:gd name="connsiteY74" fmla="*/ 1365161 h 2614411"/>
                <a:gd name="connsiteX75" fmla="*/ 4958367 w 6606862"/>
                <a:gd name="connsiteY75" fmla="*/ 1300766 h 2614411"/>
                <a:gd name="connsiteX76" fmla="*/ 4997003 w 6606862"/>
                <a:gd name="connsiteY76" fmla="*/ 1287887 h 2614411"/>
                <a:gd name="connsiteX77" fmla="*/ 5048519 w 6606862"/>
                <a:gd name="connsiteY77" fmla="*/ 1249251 h 2614411"/>
                <a:gd name="connsiteX78" fmla="*/ 5125792 w 6606862"/>
                <a:gd name="connsiteY78" fmla="*/ 1223493 h 2614411"/>
                <a:gd name="connsiteX79" fmla="*/ 5203065 w 6606862"/>
                <a:gd name="connsiteY79" fmla="*/ 1171978 h 2614411"/>
                <a:gd name="connsiteX80" fmla="*/ 5293217 w 6606862"/>
                <a:gd name="connsiteY80" fmla="*/ 1133341 h 2614411"/>
                <a:gd name="connsiteX81" fmla="*/ 5331854 w 6606862"/>
                <a:gd name="connsiteY81" fmla="*/ 1120462 h 2614411"/>
                <a:gd name="connsiteX82" fmla="*/ 5396248 w 6606862"/>
                <a:gd name="connsiteY82" fmla="*/ 1081825 h 2614411"/>
                <a:gd name="connsiteX83" fmla="*/ 5512158 w 6606862"/>
                <a:gd name="connsiteY83" fmla="*/ 1043189 h 2614411"/>
                <a:gd name="connsiteX84" fmla="*/ 5550795 w 6606862"/>
                <a:gd name="connsiteY84" fmla="*/ 1030310 h 2614411"/>
                <a:gd name="connsiteX85" fmla="*/ 5653826 w 6606862"/>
                <a:gd name="connsiteY85" fmla="*/ 1004552 h 2614411"/>
                <a:gd name="connsiteX86" fmla="*/ 5705341 w 6606862"/>
                <a:gd name="connsiteY86" fmla="*/ 978794 h 2614411"/>
                <a:gd name="connsiteX87" fmla="*/ 5898524 w 6606862"/>
                <a:gd name="connsiteY87" fmla="*/ 940158 h 2614411"/>
                <a:gd name="connsiteX88" fmla="*/ 6027313 w 6606862"/>
                <a:gd name="connsiteY88" fmla="*/ 914400 h 2614411"/>
                <a:gd name="connsiteX89" fmla="*/ 6065950 w 6606862"/>
                <a:gd name="connsiteY89" fmla="*/ 901521 h 2614411"/>
                <a:gd name="connsiteX90" fmla="*/ 6168981 w 6606862"/>
                <a:gd name="connsiteY90" fmla="*/ 888642 h 2614411"/>
                <a:gd name="connsiteX91" fmla="*/ 6349285 w 6606862"/>
                <a:gd name="connsiteY91" fmla="*/ 862885 h 2614411"/>
                <a:gd name="connsiteX92" fmla="*/ 6606862 w 6606862"/>
                <a:gd name="connsiteY92" fmla="*/ 862885 h 2614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6606862" h="2614411">
                  <a:moveTo>
                    <a:pt x="0" y="0"/>
                  </a:moveTo>
                  <a:cubicBezTo>
                    <a:pt x="38637" y="4293"/>
                    <a:pt x="77790" y="5255"/>
                    <a:pt x="115910" y="12879"/>
                  </a:cubicBezTo>
                  <a:cubicBezTo>
                    <a:pt x="142534" y="18204"/>
                    <a:pt x="167426" y="30051"/>
                    <a:pt x="193184" y="38637"/>
                  </a:cubicBezTo>
                  <a:lnTo>
                    <a:pt x="270457" y="64394"/>
                  </a:lnTo>
                  <a:lnTo>
                    <a:pt x="347730" y="90152"/>
                  </a:lnTo>
                  <a:lnTo>
                    <a:pt x="386367" y="103031"/>
                  </a:lnTo>
                  <a:lnTo>
                    <a:pt x="463640" y="154547"/>
                  </a:lnTo>
                  <a:lnTo>
                    <a:pt x="502276" y="180304"/>
                  </a:lnTo>
                  <a:cubicBezTo>
                    <a:pt x="565032" y="274437"/>
                    <a:pt x="488431" y="156076"/>
                    <a:pt x="553792" y="270456"/>
                  </a:cubicBezTo>
                  <a:cubicBezTo>
                    <a:pt x="561472" y="283895"/>
                    <a:pt x="573264" y="294948"/>
                    <a:pt x="579550" y="309093"/>
                  </a:cubicBezTo>
                  <a:cubicBezTo>
                    <a:pt x="590577" y="333904"/>
                    <a:pt x="596721" y="360608"/>
                    <a:pt x="605307" y="386366"/>
                  </a:cubicBezTo>
                  <a:lnTo>
                    <a:pt x="631065" y="463639"/>
                  </a:lnTo>
                  <a:lnTo>
                    <a:pt x="643944" y="502276"/>
                  </a:lnTo>
                  <a:cubicBezTo>
                    <a:pt x="648237" y="515155"/>
                    <a:pt x="647223" y="531314"/>
                    <a:pt x="656823" y="540913"/>
                  </a:cubicBezTo>
                  <a:lnTo>
                    <a:pt x="695460" y="579549"/>
                  </a:lnTo>
                  <a:cubicBezTo>
                    <a:pt x="705054" y="608333"/>
                    <a:pt x="718160" y="670246"/>
                    <a:pt x="746975" y="695459"/>
                  </a:cubicBezTo>
                  <a:cubicBezTo>
                    <a:pt x="816033" y="755885"/>
                    <a:pt x="811561" y="734210"/>
                    <a:pt x="875764" y="772732"/>
                  </a:cubicBezTo>
                  <a:cubicBezTo>
                    <a:pt x="902309" y="788659"/>
                    <a:pt x="923669" y="814458"/>
                    <a:pt x="953037" y="824248"/>
                  </a:cubicBezTo>
                  <a:lnTo>
                    <a:pt x="1030310" y="850006"/>
                  </a:lnTo>
                  <a:cubicBezTo>
                    <a:pt x="1043189" y="854299"/>
                    <a:pt x="1057651" y="855355"/>
                    <a:pt x="1068947" y="862885"/>
                  </a:cubicBezTo>
                  <a:lnTo>
                    <a:pt x="1107584" y="888642"/>
                  </a:lnTo>
                  <a:cubicBezTo>
                    <a:pt x="1202029" y="884349"/>
                    <a:pt x="1296376" y="875763"/>
                    <a:pt x="1390919" y="875763"/>
                  </a:cubicBezTo>
                  <a:cubicBezTo>
                    <a:pt x="1650226" y="875763"/>
                    <a:pt x="1601030" y="867116"/>
                    <a:pt x="1738648" y="901521"/>
                  </a:cubicBezTo>
                  <a:cubicBezTo>
                    <a:pt x="1747234" y="914400"/>
                    <a:pt x="1753461" y="929213"/>
                    <a:pt x="1764406" y="940158"/>
                  </a:cubicBezTo>
                  <a:cubicBezTo>
                    <a:pt x="1841829" y="1017581"/>
                    <a:pt x="1772148" y="880936"/>
                    <a:pt x="1880316" y="1043189"/>
                  </a:cubicBezTo>
                  <a:cubicBezTo>
                    <a:pt x="1897488" y="1068947"/>
                    <a:pt x="1922041" y="1091094"/>
                    <a:pt x="1931831" y="1120462"/>
                  </a:cubicBezTo>
                  <a:lnTo>
                    <a:pt x="1957589" y="1197735"/>
                  </a:lnTo>
                  <a:cubicBezTo>
                    <a:pt x="1961882" y="1223493"/>
                    <a:pt x="1966775" y="1249158"/>
                    <a:pt x="1970468" y="1275009"/>
                  </a:cubicBezTo>
                  <a:cubicBezTo>
                    <a:pt x="1978265" y="1329590"/>
                    <a:pt x="1983935" y="1400003"/>
                    <a:pt x="1996226" y="1455313"/>
                  </a:cubicBezTo>
                  <a:cubicBezTo>
                    <a:pt x="1999171" y="1468565"/>
                    <a:pt x="2004812" y="1481070"/>
                    <a:pt x="2009105" y="1493949"/>
                  </a:cubicBezTo>
                  <a:cubicBezTo>
                    <a:pt x="2013398" y="1528293"/>
                    <a:pt x="2015793" y="1562927"/>
                    <a:pt x="2021984" y="1596980"/>
                  </a:cubicBezTo>
                  <a:cubicBezTo>
                    <a:pt x="2024412" y="1610337"/>
                    <a:pt x="2031917" y="1622365"/>
                    <a:pt x="2034862" y="1635617"/>
                  </a:cubicBezTo>
                  <a:cubicBezTo>
                    <a:pt x="2046640" y="1688617"/>
                    <a:pt x="2046560" y="1725732"/>
                    <a:pt x="2060620" y="1777285"/>
                  </a:cubicBezTo>
                  <a:cubicBezTo>
                    <a:pt x="2067764" y="1803479"/>
                    <a:pt x="2070087" y="1832837"/>
                    <a:pt x="2086378" y="1854558"/>
                  </a:cubicBezTo>
                  <a:lnTo>
                    <a:pt x="2125015" y="1906073"/>
                  </a:lnTo>
                  <a:lnTo>
                    <a:pt x="2163651" y="2021983"/>
                  </a:lnTo>
                  <a:cubicBezTo>
                    <a:pt x="2167944" y="2034862"/>
                    <a:pt x="2168999" y="2049324"/>
                    <a:pt x="2176530" y="2060620"/>
                  </a:cubicBezTo>
                  <a:lnTo>
                    <a:pt x="2202288" y="2099256"/>
                  </a:lnTo>
                  <a:lnTo>
                    <a:pt x="2228045" y="2176530"/>
                  </a:lnTo>
                  <a:lnTo>
                    <a:pt x="2240924" y="2215166"/>
                  </a:lnTo>
                  <a:cubicBezTo>
                    <a:pt x="2254345" y="2255429"/>
                    <a:pt x="2267359" y="2305769"/>
                    <a:pt x="2305319" y="2331076"/>
                  </a:cubicBezTo>
                  <a:cubicBezTo>
                    <a:pt x="2331077" y="2348248"/>
                    <a:pt x="2360702" y="2360702"/>
                    <a:pt x="2382592" y="2382592"/>
                  </a:cubicBezTo>
                  <a:cubicBezTo>
                    <a:pt x="2443118" y="2443117"/>
                    <a:pt x="2406076" y="2411127"/>
                    <a:pt x="2498502" y="2472744"/>
                  </a:cubicBezTo>
                  <a:cubicBezTo>
                    <a:pt x="2511381" y="2481330"/>
                    <a:pt x="2522454" y="2493606"/>
                    <a:pt x="2537138" y="2498501"/>
                  </a:cubicBezTo>
                  <a:cubicBezTo>
                    <a:pt x="2678042" y="2545469"/>
                    <a:pt x="2464619" y="2470563"/>
                    <a:pt x="2614412" y="2537138"/>
                  </a:cubicBezTo>
                  <a:cubicBezTo>
                    <a:pt x="2639223" y="2548165"/>
                    <a:pt x="2665927" y="2554310"/>
                    <a:pt x="2691685" y="2562896"/>
                  </a:cubicBezTo>
                  <a:cubicBezTo>
                    <a:pt x="2704564" y="2567189"/>
                    <a:pt x="2716883" y="2573855"/>
                    <a:pt x="2730322" y="2575775"/>
                  </a:cubicBezTo>
                  <a:cubicBezTo>
                    <a:pt x="2760373" y="2580068"/>
                    <a:pt x="2790608" y="2583224"/>
                    <a:pt x="2820474" y="2588654"/>
                  </a:cubicBezTo>
                  <a:cubicBezTo>
                    <a:pt x="2837889" y="2591820"/>
                    <a:pt x="2854386" y="2599679"/>
                    <a:pt x="2871989" y="2601532"/>
                  </a:cubicBezTo>
                  <a:cubicBezTo>
                    <a:pt x="2936172" y="2608288"/>
                    <a:pt x="3000778" y="2610118"/>
                    <a:pt x="3065172" y="2614411"/>
                  </a:cubicBezTo>
                  <a:lnTo>
                    <a:pt x="3631843" y="2601532"/>
                  </a:lnTo>
                  <a:cubicBezTo>
                    <a:pt x="3649528" y="2600795"/>
                    <a:pt x="3666002" y="2592125"/>
                    <a:pt x="3683358" y="2588654"/>
                  </a:cubicBezTo>
                  <a:cubicBezTo>
                    <a:pt x="3813418" y="2562643"/>
                    <a:pt x="3708819" y="2593046"/>
                    <a:pt x="3837905" y="2550017"/>
                  </a:cubicBezTo>
                  <a:cubicBezTo>
                    <a:pt x="3850784" y="2545724"/>
                    <a:pt x="3865246" y="2544668"/>
                    <a:pt x="3876541" y="2537138"/>
                  </a:cubicBezTo>
                  <a:lnTo>
                    <a:pt x="3915178" y="2511380"/>
                  </a:lnTo>
                  <a:cubicBezTo>
                    <a:pt x="3923764" y="2498501"/>
                    <a:pt x="3928849" y="2482413"/>
                    <a:pt x="3940936" y="2472744"/>
                  </a:cubicBezTo>
                  <a:cubicBezTo>
                    <a:pt x="3951537" y="2464264"/>
                    <a:pt x="3967430" y="2465936"/>
                    <a:pt x="3979572" y="2459865"/>
                  </a:cubicBezTo>
                  <a:cubicBezTo>
                    <a:pt x="3993416" y="2452943"/>
                    <a:pt x="4006318" y="2444016"/>
                    <a:pt x="4018209" y="2434107"/>
                  </a:cubicBezTo>
                  <a:cubicBezTo>
                    <a:pt x="4032201" y="2422447"/>
                    <a:pt x="4042468" y="2406652"/>
                    <a:pt x="4056845" y="2395470"/>
                  </a:cubicBezTo>
                  <a:cubicBezTo>
                    <a:pt x="4144084" y="2327618"/>
                    <a:pt x="4110157" y="2361327"/>
                    <a:pt x="4185634" y="2318197"/>
                  </a:cubicBezTo>
                  <a:cubicBezTo>
                    <a:pt x="4199073" y="2310517"/>
                    <a:pt x="4211392" y="2301025"/>
                    <a:pt x="4224271" y="2292439"/>
                  </a:cubicBezTo>
                  <a:cubicBezTo>
                    <a:pt x="4232857" y="2279560"/>
                    <a:pt x="4239084" y="2264748"/>
                    <a:pt x="4250029" y="2253803"/>
                  </a:cubicBezTo>
                  <a:cubicBezTo>
                    <a:pt x="4260974" y="2242858"/>
                    <a:pt x="4278472" y="2239694"/>
                    <a:pt x="4288665" y="2228045"/>
                  </a:cubicBezTo>
                  <a:cubicBezTo>
                    <a:pt x="4309050" y="2204747"/>
                    <a:pt x="4323009" y="2176530"/>
                    <a:pt x="4340181" y="2150772"/>
                  </a:cubicBezTo>
                  <a:lnTo>
                    <a:pt x="4365938" y="2112135"/>
                  </a:lnTo>
                  <a:cubicBezTo>
                    <a:pt x="4394999" y="1995892"/>
                    <a:pt x="4362029" y="2137544"/>
                    <a:pt x="4391696" y="1944710"/>
                  </a:cubicBezTo>
                  <a:cubicBezTo>
                    <a:pt x="4398407" y="1901089"/>
                    <a:pt x="4406233" y="1893830"/>
                    <a:pt x="4417454" y="1854558"/>
                  </a:cubicBezTo>
                  <a:cubicBezTo>
                    <a:pt x="4422317" y="1837539"/>
                    <a:pt x="4423360" y="1819311"/>
                    <a:pt x="4430333" y="1803042"/>
                  </a:cubicBezTo>
                  <a:cubicBezTo>
                    <a:pt x="4436430" y="1788815"/>
                    <a:pt x="4447505" y="1777285"/>
                    <a:pt x="4456091" y="1764406"/>
                  </a:cubicBezTo>
                  <a:cubicBezTo>
                    <a:pt x="4466565" y="1732981"/>
                    <a:pt x="4469760" y="1712099"/>
                    <a:pt x="4494727" y="1687132"/>
                  </a:cubicBezTo>
                  <a:cubicBezTo>
                    <a:pt x="4505672" y="1676187"/>
                    <a:pt x="4520485" y="1669961"/>
                    <a:pt x="4533364" y="1661375"/>
                  </a:cubicBezTo>
                  <a:cubicBezTo>
                    <a:pt x="4575807" y="1597710"/>
                    <a:pt x="4607805" y="1538765"/>
                    <a:pt x="4675031" y="1493949"/>
                  </a:cubicBezTo>
                  <a:cubicBezTo>
                    <a:pt x="4700789" y="1476777"/>
                    <a:pt x="4728132" y="1461773"/>
                    <a:pt x="4752305" y="1442434"/>
                  </a:cubicBezTo>
                  <a:cubicBezTo>
                    <a:pt x="4773770" y="1425262"/>
                    <a:pt x="4793827" y="1406166"/>
                    <a:pt x="4816699" y="1390918"/>
                  </a:cubicBezTo>
                  <a:cubicBezTo>
                    <a:pt x="4832673" y="1380268"/>
                    <a:pt x="4851934" y="1375336"/>
                    <a:pt x="4868215" y="1365161"/>
                  </a:cubicBezTo>
                  <a:cubicBezTo>
                    <a:pt x="4891560" y="1350571"/>
                    <a:pt x="4931114" y="1314393"/>
                    <a:pt x="4958367" y="1300766"/>
                  </a:cubicBezTo>
                  <a:cubicBezTo>
                    <a:pt x="4970509" y="1294695"/>
                    <a:pt x="4984124" y="1292180"/>
                    <a:pt x="4997003" y="1287887"/>
                  </a:cubicBezTo>
                  <a:cubicBezTo>
                    <a:pt x="5014175" y="1275008"/>
                    <a:pt x="5029320" y="1258850"/>
                    <a:pt x="5048519" y="1249251"/>
                  </a:cubicBezTo>
                  <a:cubicBezTo>
                    <a:pt x="5072804" y="1237109"/>
                    <a:pt x="5103201" y="1238554"/>
                    <a:pt x="5125792" y="1223493"/>
                  </a:cubicBezTo>
                  <a:cubicBezTo>
                    <a:pt x="5151550" y="1206321"/>
                    <a:pt x="5173697" y="1181767"/>
                    <a:pt x="5203065" y="1171978"/>
                  </a:cubicBezTo>
                  <a:cubicBezTo>
                    <a:pt x="5293676" y="1141774"/>
                    <a:pt x="5181816" y="1181085"/>
                    <a:pt x="5293217" y="1133341"/>
                  </a:cubicBezTo>
                  <a:cubicBezTo>
                    <a:pt x="5305695" y="1127993"/>
                    <a:pt x="5319712" y="1126533"/>
                    <a:pt x="5331854" y="1120462"/>
                  </a:cubicBezTo>
                  <a:cubicBezTo>
                    <a:pt x="5354243" y="1109267"/>
                    <a:pt x="5373859" y="1093020"/>
                    <a:pt x="5396248" y="1081825"/>
                  </a:cubicBezTo>
                  <a:cubicBezTo>
                    <a:pt x="5455447" y="1052226"/>
                    <a:pt x="5454775" y="1059584"/>
                    <a:pt x="5512158" y="1043189"/>
                  </a:cubicBezTo>
                  <a:cubicBezTo>
                    <a:pt x="5525211" y="1039459"/>
                    <a:pt x="5537698" y="1033882"/>
                    <a:pt x="5550795" y="1030310"/>
                  </a:cubicBezTo>
                  <a:cubicBezTo>
                    <a:pt x="5584948" y="1020995"/>
                    <a:pt x="5653826" y="1004552"/>
                    <a:pt x="5653826" y="1004552"/>
                  </a:cubicBezTo>
                  <a:cubicBezTo>
                    <a:pt x="5670998" y="995966"/>
                    <a:pt x="5687128" y="984865"/>
                    <a:pt x="5705341" y="978794"/>
                  </a:cubicBezTo>
                  <a:cubicBezTo>
                    <a:pt x="5779857" y="953956"/>
                    <a:pt x="5823032" y="950943"/>
                    <a:pt x="5898524" y="940158"/>
                  </a:cubicBezTo>
                  <a:cubicBezTo>
                    <a:pt x="5985814" y="911061"/>
                    <a:pt x="5879325" y="943998"/>
                    <a:pt x="6027313" y="914400"/>
                  </a:cubicBezTo>
                  <a:cubicBezTo>
                    <a:pt x="6040625" y="911738"/>
                    <a:pt x="6052593" y="903950"/>
                    <a:pt x="6065950" y="901521"/>
                  </a:cubicBezTo>
                  <a:cubicBezTo>
                    <a:pt x="6100003" y="895330"/>
                    <a:pt x="6134687" y="893318"/>
                    <a:pt x="6168981" y="888642"/>
                  </a:cubicBezTo>
                  <a:cubicBezTo>
                    <a:pt x="6229136" y="880439"/>
                    <a:pt x="6288574" y="862885"/>
                    <a:pt x="6349285" y="862885"/>
                  </a:cubicBezTo>
                  <a:lnTo>
                    <a:pt x="6606862" y="862885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485623" y="940158"/>
              <a:ext cx="6478073" cy="862884"/>
            </a:xfrm>
            <a:custGeom>
              <a:avLst/>
              <a:gdLst>
                <a:gd name="connsiteX0" fmla="*/ 0 w 6478073"/>
                <a:gd name="connsiteY0" fmla="*/ 746974 h 862884"/>
                <a:gd name="connsiteX1" fmla="*/ 64394 w 6478073"/>
                <a:gd name="connsiteY1" fmla="*/ 798490 h 862884"/>
                <a:gd name="connsiteX2" fmla="*/ 115909 w 6478073"/>
                <a:gd name="connsiteY2" fmla="*/ 811369 h 862884"/>
                <a:gd name="connsiteX3" fmla="*/ 154546 w 6478073"/>
                <a:gd name="connsiteY3" fmla="*/ 837127 h 862884"/>
                <a:gd name="connsiteX4" fmla="*/ 283335 w 6478073"/>
                <a:gd name="connsiteY4" fmla="*/ 862884 h 862884"/>
                <a:gd name="connsiteX5" fmla="*/ 566670 w 6478073"/>
                <a:gd name="connsiteY5" fmla="*/ 837127 h 862884"/>
                <a:gd name="connsiteX6" fmla="*/ 618185 w 6478073"/>
                <a:gd name="connsiteY6" fmla="*/ 824248 h 862884"/>
                <a:gd name="connsiteX7" fmla="*/ 695459 w 6478073"/>
                <a:gd name="connsiteY7" fmla="*/ 798490 h 862884"/>
                <a:gd name="connsiteX8" fmla="*/ 811369 w 6478073"/>
                <a:gd name="connsiteY8" fmla="*/ 746974 h 862884"/>
                <a:gd name="connsiteX9" fmla="*/ 850005 w 6478073"/>
                <a:gd name="connsiteY9" fmla="*/ 734096 h 862884"/>
                <a:gd name="connsiteX10" fmla="*/ 927278 w 6478073"/>
                <a:gd name="connsiteY10" fmla="*/ 695459 h 862884"/>
                <a:gd name="connsiteX11" fmla="*/ 1004552 w 6478073"/>
                <a:gd name="connsiteY11" fmla="*/ 631065 h 862884"/>
                <a:gd name="connsiteX12" fmla="*/ 1043188 w 6478073"/>
                <a:gd name="connsiteY12" fmla="*/ 605307 h 862884"/>
                <a:gd name="connsiteX13" fmla="*/ 1094704 w 6478073"/>
                <a:gd name="connsiteY13" fmla="*/ 540912 h 862884"/>
                <a:gd name="connsiteX14" fmla="*/ 1146219 w 6478073"/>
                <a:gd name="connsiteY14" fmla="*/ 463639 h 862884"/>
                <a:gd name="connsiteX15" fmla="*/ 1184856 w 6478073"/>
                <a:gd name="connsiteY15" fmla="*/ 425003 h 862884"/>
                <a:gd name="connsiteX16" fmla="*/ 1210614 w 6478073"/>
                <a:gd name="connsiteY16" fmla="*/ 386366 h 862884"/>
                <a:gd name="connsiteX17" fmla="*/ 1249250 w 6478073"/>
                <a:gd name="connsiteY17" fmla="*/ 347729 h 862884"/>
                <a:gd name="connsiteX18" fmla="*/ 1275008 w 6478073"/>
                <a:gd name="connsiteY18" fmla="*/ 309093 h 862884"/>
                <a:gd name="connsiteX19" fmla="*/ 1352281 w 6478073"/>
                <a:gd name="connsiteY19" fmla="*/ 231819 h 862884"/>
                <a:gd name="connsiteX20" fmla="*/ 1416676 w 6478073"/>
                <a:gd name="connsiteY20" fmla="*/ 154546 h 862884"/>
                <a:gd name="connsiteX21" fmla="*/ 1442433 w 6478073"/>
                <a:gd name="connsiteY21" fmla="*/ 115910 h 862884"/>
                <a:gd name="connsiteX22" fmla="*/ 1596980 w 6478073"/>
                <a:gd name="connsiteY22" fmla="*/ 38636 h 862884"/>
                <a:gd name="connsiteX23" fmla="*/ 1674253 w 6478073"/>
                <a:gd name="connsiteY23" fmla="*/ 12879 h 862884"/>
                <a:gd name="connsiteX24" fmla="*/ 1777284 w 6478073"/>
                <a:gd name="connsiteY24" fmla="*/ 0 h 862884"/>
                <a:gd name="connsiteX25" fmla="*/ 2150771 w 6478073"/>
                <a:gd name="connsiteY25" fmla="*/ 12879 h 862884"/>
                <a:gd name="connsiteX26" fmla="*/ 2189408 w 6478073"/>
                <a:gd name="connsiteY26" fmla="*/ 25757 h 862884"/>
                <a:gd name="connsiteX27" fmla="*/ 2253802 w 6478073"/>
                <a:gd name="connsiteY27" fmla="*/ 141667 h 862884"/>
                <a:gd name="connsiteX28" fmla="*/ 2279560 w 6478073"/>
                <a:gd name="connsiteY28" fmla="*/ 193183 h 862884"/>
                <a:gd name="connsiteX29" fmla="*/ 2318197 w 6478073"/>
                <a:gd name="connsiteY29" fmla="*/ 283335 h 862884"/>
                <a:gd name="connsiteX30" fmla="*/ 2472743 w 6478073"/>
                <a:gd name="connsiteY30" fmla="*/ 412124 h 862884"/>
                <a:gd name="connsiteX31" fmla="*/ 2511380 w 6478073"/>
                <a:gd name="connsiteY31" fmla="*/ 437881 h 862884"/>
                <a:gd name="connsiteX32" fmla="*/ 2550016 w 6478073"/>
                <a:gd name="connsiteY32" fmla="*/ 450760 h 862884"/>
                <a:gd name="connsiteX33" fmla="*/ 2588653 w 6478073"/>
                <a:gd name="connsiteY33" fmla="*/ 476518 h 862884"/>
                <a:gd name="connsiteX34" fmla="*/ 2653047 w 6478073"/>
                <a:gd name="connsiteY34" fmla="*/ 489397 h 862884"/>
                <a:gd name="connsiteX35" fmla="*/ 2756078 w 6478073"/>
                <a:gd name="connsiteY35" fmla="*/ 515155 h 862884"/>
                <a:gd name="connsiteX36" fmla="*/ 2807594 w 6478073"/>
                <a:gd name="connsiteY36" fmla="*/ 528034 h 862884"/>
                <a:gd name="connsiteX37" fmla="*/ 2936383 w 6478073"/>
                <a:gd name="connsiteY37" fmla="*/ 553791 h 862884"/>
                <a:gd name="connsiteX38" fmla="*/ 3309870 w 6478073"/>
                <a:gd name="connsiteY38" fmla="*/ 540912 h 862884"/>
                <a:gd name="connsiteX39" fmla="*/ 3348507 w 6478073"/>
                <a:gd name="connsiteY39" fmla="*/ 515155 h 862884"/>
                <a:gd name="connsiteX40" fmla="*/ 3387143 w 6478073"/>
                <a:gd name="connsiteY40" fmla="*/ 502276 h 862884"/>
                <a:gd name="connsiteX41" fmla="*/ 3425780 w 6478073"/>
                <a:gd name="connsiteY41" fmla="*/ 476518 h 862884"/>
                <a:gd name="connsiteX42" fmla="*/ 3503053 w 6478073"/>
                <a:gd name="connsiteY42" fmla="*/ 450760 h 862884"/>
                <a:gd name="connsiteX43" fmla="*/ 3580326 w 6478073"/>
                <a:gd name="connsiteY43" fmla="*/ 412124 h 862884"/>
                <a:gd name="connsiteX44" fmla="*/ 3631842 w 6478073"/>
                <a:gd name="connsiteY44" fmla="*/ 386366 h 862884"/>
                <a:gd name="connsiteX45" fmla="*/ 3696236 w 6478073"/>
                <a:gd name="connsiteY45" fmla="*/ 373487 h 862884"/>
                <a:gd name="connsiteX46" fmla="*/ 3747752 w 6478073"/>
                <a:gd name="connsiteY46" fmla="*/ 347729 h 862884"/>
                <a:gd name="connsiteX47" fmla="*/ 3825025 w 6478073"/>
                <a:gd name="connsiteY47" fmla="*/ 321972 h 862884"/>
                <a:gd name="connsiteX48" fmla="*/ 3863662 w 6478073"/>
                <a:gd name="connsiteY48" fmla="*/ 296214 h 862884"/>
                <a:gd name="connsiteX49" fmla="*/ 3940935 w 6478073"/>
                <a:gd name="connsiteY49" fmla="*/ 270456 h 862884"/>
                <a:gd name="connsiteX50" fmla="*/ 4043966 w 6478073"/>
                <a:gd name="connsiteY50" fmla="*/ 244698 h 862884"/>
                <a:gd name="connsiteX51" fmla="*/ 4378816 w 6478073"/>
                <a:gd name="connsiteY51" fmla="*/ 257577 h 862884"/>
                <a:gd name="connsiteX52" fmla="*/ 4494726 w 6478073"/>
                <a:gd name="connsiteY52" fmla="*/ 296214 h 862884"/>
                <a:gd name="connsiteX53" fmla="*/ 4533363 w 6478073"/>
                <a:gd name="connsiteY53" fmla="*/ 309093 h 862884"/>
                <a:gd name="connsiteX54" fmla="*/ 4610636 w 6478073"/>
                <a:gd name="connsiteY54" fmla="*/ 360608 h 862884"/>
                <a:gd name="connsiteX55" fmla="*/ 4803819 w 6478073"/>
                <a:gd name="connsiteY55" fmla="*/ 425003 h 862884"/>
                <a:gd name="connsiteX56" fmla="*/ 4842456 w 6478073"/>
                <a:gd name="connsiteY56" fmla="*/ 437881 h 862884"/>
                <a:gd name="connsiteX57" fmla="*/ 4881092 w 6478073"/>
                <a:gd name="connsiteY57" fmla="*/ 450760 h 862884"/>
                <a:gd name="connsiteX58" fmla="*/ 4932608 w 6478073"/>
                <a:gd name="connsiteY58" fmla="*/ 463639 h 862884"/>
                <a:gd name="connsiteX59" fmla="*/ 5009881 w 6478073"/>
                <a:gd name="connsiteY59" fmla="*/ 489397 h 862884"/>
                <a:gd name="connsiteX60" fmla="*/ 5138670 w 6478073"/>
                <a:gd name="connsiteY60" fmla="*/ 515155 h 862884"/>
                <a:gd name="connsiteX61" fmla="*/ 5215943 w 6478073"/>
                <a:gd name="connsiteY61" fmla="*/ 540912 h 862884"/>
                <a:gd name="connsiteX62" fmla="*/ 5512157 w 6478073"/>
                <a:gd name="connsiteY62" fmla="*/ 528034 h 862884"/>
                <a:gd name="connsiteX63" fmla="*/ 5628067 w 6478073"/>
                <a:gd name="connsiteY63" fmla="*/ 450760 h 862884"/>
                <a:gd name="connsiteX64" fmla="*/ 5705340 w 6478073"/>
                <a:gd name="connsiteY64" fmla="*/ 425003 h 862884"/>
                <a:gd name="connsiteX65" fmla="*/ 5743977 w 6478073"/>
                <a:gd name="connsiteY65" fmla="*/ 412124 h 862884"/>
                <a:gd name="connsiteX66" fmla="*/ 5859887 w 6478073"/>
                <a:gd name="connsiteY66" fmla="*/ 386366 h 862884"/>
                <a:gd name="connsiteX67" fmla="*/ 5898523 w 6478073"/>
                <a:gd name="connsiteY67" fmla="*/ 373487 h 862884"/>
                <a:gd name="connsiteX68" fmla="*/ 6478073 w 6478073"/>
                <a:gd name="connsiteY68" fmla="*/ 360608 h 862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478073" h="862884">
                  <a:moveTo>
                    <a:pt x="0" y="746974"/>
                  </a:moveTo>
                  <a:cubicBezTo>
                    <a:pt x="21465" y="764146"/>
                    <a:pt x="40365" y="785140"/>
                    <a:pt x="64394" y="798490"/>
                  </a:cubicBezTo>
                  <a:cubicBezTo>
                    <a:pt x="79867" y="807086"/>
                    <a:pt x="99640" y="804396"/>
                    <a:pt x="115909" y="811369"/>
                  </a:cubicBezTo>
                  <a:cubicBezTo>
                    <a:pt x="130136" y="817466"/>
                    <a:pt x="140319" y="831030"/>
                    <a:pt x="154546" y="837127"/>
                  </a:cubicBezTo>
                  <a:cubicBezTo>
                    <a:pt x="178993" y="847604"/>
                    <a:pt x="265910" y="859980"/>
                    <a:pt x="283335" y="862884"/>
                  </a:cubicBezTo>
                  <a:cubicBezTo>
                    <a:pt x="325372" y="859381"/>
                    <a:pt x="516227" y="844333"/>
                    <a:pt x="566670" y="837127"/>
                  </a:cubicBezTo>
                  <a:cubicBezTo>
                    <a:pt x="584192" y="834624"/>
                    <a:pt x="601231" y="829334"/>
                    <a:pt x="618185" y="824248"/>
                  </a:cubicBezTo>
                  <a:cubicBezTo>
                    <a:pt x="644191" y="816446"/>
                    <a:pt x="695459" y="798490"/>
                    <a:pt x="695459" y="798490"/>
                  </a:cubicBezTo>
                  <a:cubicBezTo>
                    <a:pt x="756685" y="757671"/>
                    <a:pt x="719413" y="777626"/>
                    <a:pt x="811369" y="746974"/>
                  </a:cubicBezTo>
                  <a:lnTo>
                    <a:pt x="850005" y="734096"/>
                  </a:lnTo>
                  <a:cubicBezTo>
                    <a:pt x="960735" y="660276"/>
                    <a:pt x="820636" y="748781"/>
                    <a:pt x="927278" y="695459"/>
                  </a:cubicBezTo>
                  <a:cubicBezTo>
                    <a:pt x="975240" y="671478"/>
                    <a:pt x="961829" y="666667"/>
                    <a:pt x="1004552" y="631065"/>
                  </a:cubicBezTo>
                  <a:cubicBezTo>
                    <a:pt x="1016443" y="621156"/>
                    <a:pt x="1030309" y="613893"/>
                    <a:pt x="1043188" y="605307"/>
                  </a:cubicBezTo>
                  <a:cubicBezTo>
                    <a:pt x="1072191" y="518298"/>
                    <a:pt x="1031968" y="612610"/>
                    <a:pt x="1094704" y="540912"/>
                  </a:cubicBezTo>
                  <a:cubicBezTo>
                    <a:pt x="1115089" y="517615"/>
                    <a:pt x="1124329" y="485528"/>
                    <a:pt x="1146219" y="463639"/>
                  </a:cubicBezTo>
                  <a:cubicBezTo>
                    <a:pt x="1159098" y="450760"/>
                    <a:pt x="1173196" y="438995"/>
                    <a:pt x="1184856" y="425003"/>
                  </a:cubicBezTo>
                  <a:cubicBezTo>
                    <a:pt x="1194765" y="413112"/>
                    <a:pt x="1200705" y="398257"/>
                    <a:pt x="1210614" y="386366"/>
                  </a:cubicBezTo>
                  <a:cubicBezTo>
                    <a:pt x="1222274" y="372374"/>
                    <a:pt x="1237590" y="361721"/>
                    <a:pt x="1249250" y="347729"/>
                  </a:cubicBezTo>
                  <a:cubicBezTo>
                    <a:pt x="1259159" y="335838"/>
                    <a:pt x="1264725" y="320662"/>
                    <a:pt x="1275008" y="309093"/>
                  </a:cubicBezTo>
                  <a:cubicBezTo>
                    <a:pt x="1299209" y="281867"/>
                    <a:pt x="1332075" y="262128"/>
                    <a:pt x="1352281" y="231819"/>
                  </a:cubicBezTo>
                  <a:cubicBezTo>
                    <a:pt x="1416237" y="135887"/>
                    <a:pt x="1334034" y="253716"/>
                    <a:pt x="1416676" y="154546"/>
                  </a:cubicBezTo>
                  <a:cubicBezTo>
                    <a:pt x="1426585" y="142655"/>
                    <a:pt x="1430784" y="126102"/>
                    <a:pt x="1442433" y="115910"/>
                  </a:cubicBezTo>
                  <a:cubicBezTo>
                    <a:pt x="1503888" y="62137"/>
                    <a:pt x="1524025" y="62955"/>
                    <a:pt x="1596980" y="38636"/>
                  </a:cubicBezTo>
                  <a:cubicBezTo>
                    <a:pt x="1596988" y="38633"/>
                    <a:pt x="1674244" y="12880"/>
                    <a:pt x="1674253" y="12879"/>
                  </a:cubicBezTo>
                  <a:lnTo>
                    <a:pt x="1777284" y="0"/>
                  </a:lnTo>
                  <a:cubicBezTo>
                    <a:pt x="1901780" y="4293"/>
                    <a:pt x="2026444" y="5109"/>
                    <a:pt x="2150771" y="12879"/>
                  </a:cubicBezTo>
                  <a:cubicBezTo>
                    <a:pt x="2164320" y="13726"/>
                    <a:pt x="2179809" y="16158"/>
                    <a:pt x="2189408" y="25757"/>
                  </a:cubicBezTo>
                  <a:cubicBezTo>
                    <a:pt x="2252155" y="88504"/>
                    <a:pt x="2229510" y="84986"/>
                    <a:pt x="2253802" y="141667"/>
                  </a:cubicBezTo>
                  <a:cubicBezTo>
                    <a:pt x="2261365" y="159314"/>
                    <a:pt x="2271997" y="175536"/>
                    <a:pt x="2279560" y="193183"/>
                  </a:cubicBezTo>
                  <a:cubicBezTo>
                    <a:pt x="2294590" y="228253"/>
                    <a:pt x="2291912" y="250479"/>
                    <a:pt x="2318197" y="283335"/>
                  </a:cubicBezTo>
                  <a:cubicBezTo>
                    <a:pt x="2374859" y="354163"/>
                    <a:pt x="2401280" y="364482"/>
                    <a:pt x="2472743" y="412124"/>
                  </a:cubicBezTo>
                  <a:cubicBezTo>
                    <a:pt x="2485622" y="420710"/>
                    <a:pt x="2496696" y="432986"/>
                    <a:pt x="2511380" y="437881"/>
                  </a:cubicBezTo>
                  <a:cubicBezTo>
                    <a:pt x="2524259" y="442174"/>
                    <a:pt x="2537874" y="444689"/>
                    <a:pt x="2550016" y="450760"/>
                  </a:cubicBezTo>
                  <a:cubicBezTo>
                    <a:pt x="2563860" y="457682"/>
                    <a:pt x="2574160" y="471083"/>
                    <a:pt x="2588653" y="476518"/>
                  </a:cubicBezTo>
                  <a:cubicBezTo>
                    <a:pt x="2609149" y="484204"/>
                    <a:pt x="2631718" y="484475"/>
                    <a:pt x="2653047" y="489397"/>
                  </a:cubicBezTo>
                  <a:cubicBezTo>
                    <a:pt x="2687541" y="497357"/>
                    <a:pt x="2721734" y="506569"/>
                    <a:pt x="2756078" y="515155"/>
                  </a:cubicBezTo>
                  <a:cubicBezTo>
                    <a:pt x="2773250" y="519448"/>
                    <a:pt x="2790134" y="525124"/>
                    <a:pt x="2807594" y="528034"/>
                  </a:cubicBezTo>
                  <a:cubicBezTo>
                    <a:pt x="2902327" y="543822"/>
                    <a:pt x="2859534" y="534579"/>
                    <a:pt x="2936383" y="553791"/>
                  </a:cubicBezTo>
                  <a:cubicBezTo>
                    <a:pt x="3060879" y="549498"/>
                    <a:pt x="3185844" y="552539"/>
                    <a:pt x="3309870" y="540912"/>
                  </a:cubicBezTo>
                  <a:cubicBezTo>
                    <a:pt x="3325281" y="539467"/>
                    <a:pt x="3334663" y="522077"/>
                    <a:pt x="3348507" y="515155"/>
                  </a:cubicBezTo>
                  <a:cubicBezTo>
                    <a:pt x="3360649" y="509084"/>
                    <a:pt x="3375001" y="508347"/>
                    <a:pt x="3387143" y="502276"/>
                  </a:cubicBezTo>
                  <a:cubicBezTo>
                    <a:pt x="3400987" y="495354"/>
                    <a:pt x="3411635" y="482805"/>
                    <a:pt x="3425780" y="476518"/>
                  </a:cubicBezTo>
                  <a:cubicBezTo>
                    <a:pt x="3450591" y="465491"/>
                    <a:pt x="3480462" y="465820"/>
                    <a:pt x="3503053" y="450760"/>
                  </a:cubicBezTo>
                  <a:cubicBezTo>
                    <a:pt x="3577306" y="401260"/>
                    <a:pt x="3505676" y="444117"/>
                    <a:pt x="3580326" y="412124"/>
                  </a:cubicBezTo>
                  <a:cubicBezTo>
                    <a:pt x="3597973" y="404561"/>
                    <a:pt x="3613628" y="392437"/>
                    <a:pt x="3631842" y="386366"/>
                  </a:cubicBezTo>
                  <a:cubicBezTo>
                    <a:pt x="3652608" y="379444"/>
                    <a:pt x="3674771" y="377780"/>
                    <a:pt x="3696236" y="373487"/>
                  </a:cubicBezTo>
                  <a:cubicBezTo>
                    <a:pt x="3713408" y="364901"/>
                    <a:pt x="3729926" y="354859"/>
                    <a:pt x="3747752" y="347729"/>
                  </a:cubicBezTo>
                  <a:cubicBezTo>
                    <a:pt x="3772961" y="337646"/>
                    <a:pt x="3825025" y="321972"/>
                    <a:pt x="3825025" y="321972"/>
                  </a:cubicBezTo>
                  <a:cubicBezTo>
                    <a:pt x="3837904" y="313386"/>
                    <a:pt x="3849517" y="302501"/>
                    <a:pt x="3863662" y="296214"/>
                  </a:cubicBezTo>
                  <a:cubicBezTo>
                    <a:pt x="3888473" y="285187"/>
                    <a:pt x="3915177" y="279042"/>
                    <a:pt x="3940935" y="270456"/>
                  </a:cubicBezTo>
                  <a:cubicBezTo>
                    <a:pt x="4000339" y="250654"/>
                    <a:pt x="3966257" y="260240"/>
                    <a:pt x="4043966" y="244698"/>
                  </a:cubicBezTo>
                  <a:cubicBezTo>
                    <a:pt x="4155583" y="248991"/>
                    <a:pt x="4267604" y="247151"/>
                    <a:pt x="4378816" y="257577"/>
                  </a:cubicBezTo>
                  <a:cubicBezTo>
                    <a:pt x="4378820" y="257577"/>
                    <a:pt x="4475405" y="289774"/>
                    <a:pt x="4494726" y="296214"/>
                  </a:cubicBezTo>
                  <a:cubicBezTo>
                    <a:pt x="4507605" y="300507"/>
                    <a:pt x="4522067" y="301563"/>
                    <a:pt x="4533363" y="309093"/>
                  </a:cubicBezTo>
                  <a:cubicBezTo>
                    <a:pt x="4559121" y="326265"/>
                    <a:pt x="4581268" y="350818"/>
                    <a:pt x="4610636" y="360608"/>
                  </a:cubicBezTo>
                  <a:lnTo>
                    <a:pt x="4803819" y="425003"/>
                  </a:lnTo>
                  <a:lnTo>
                    <a:pt x="4842456" y="437881"/>
                  </a:lnTo>
                  <a:cubicBezTo>
                    <a:pt x="4855335" y="442174"/>
                    <a:pt x="4867922" y="447467"/>
                    <a:pt x="4881092" y="450760"/>
                  </a:cubicBezTo>
                  <a:cubicBezTo>
                    <a:pt x="4898264" y="455053"/>
                    <a:pt x="4915654" y="458553"/>
                    <a:pt x="4932608" y="463639"/>
                  </a:cubicBezTo>
                  <a:cubicBezTo>
                    <a:pt x="4958614" y="471441"/>
                    <a:pt x="4983257" y="484072"/>
                    <a:pt x="5009881" y="489397"/>
                  </a:cubicBezTo>
                  <a:cubicBezTo>
                    <a:pt x="5052811" y="497983"/>
                    <a:pt x="5097137" y="501311"/>
                    <a:pt x="5138670" y="515155"/>
                  </a:cubicBezTo>
                  <a:lnTo>
                    <a:pt x="5215943" y="540912"/>
                  </a:lnTo>
                  <a:cubicBezTo>
                    <a:pt x="5314681" y="536619"/>
                    <a:pt x="5414763" y="544826"/>
                    <a:pt x="5512157" y="528034"/>
                  </a:cubicBezTo>
                  <a:cubicBezTo>
                    <a:pt x="5592211" y="514232"/>
                    <a:pt x="5568723" y="470541"/>
                    <a:pt x="5628067" y="450760"/>
                  </a:cubicBezTo>
                  <a:lnTo>
                    <a:pt x="5705340" y="425003"/>
                  </a:lnTo>
                  <a:cubicBezTo>
                    <a:pt x="5718219" y="420710"/>
                    <a:pt x="5730665" y="414786"/>
                    <a:pt x="5743977" y="412124"/>
                  </a:cubicBezTo>
                  <a:cubicBezTo>
                    <a:pt x="5788237" y="403272"/>
                    <a:pt x="5817451" y="398491"/>
                    <a:pt x="5859887" y="386366"/>
                  </a:cubicBezTo>
                  <a:cubicBezTo>
                    <a:pt x="5872940" y="382637"/>
                    <a:pt x="5885271" y="376432"/>
                    <a:pt x="5898523" y="373487"/>
                  </a:cubicBezTo>
                  <a:cubicBezTo>
                    <a:pt x="6080337" y="333083"/>
                    <a:pt x="6338265" y="360608"/>
                    <a:pt x="6478073" y="36060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970468" y="1468192"/>
              <a:ext cx="7044743" cy="4726546"/>
            </a:xfrm>
            <a:custGeom>
              <a:avLst/>
              <a:gdLst>
                <a:gd name="connsiteX0" fmla="*/ 7044743 w 7044743"/>
                <a:gd name="connsiteY0" fmla="*/ 0 h 4726546"/>
                <a:gd name="connsiteX1" fmla="*/ 6787166 w 7044743"/>
                <a:gd name="connsiteY1" fmla="*/ 12878 h 4726546"/>
                <a:gd name="connsiteX2" fmla="*/ 6722771 w 7044743"/>
                <a:gd name="connsiteY2" fmla="*/ 25757 h 4726546"/>
                <a:gd name="connsiteX3" fmla="*/ 6619740 w 7044743"/>
                <a:gd name="connsiteY3" fmla="*/ 38636 h 4726546"/>
                <a:gd name="connsiteX4" fmla="*/ 6568225 w 7044743"/>
                <a:gd name="connsiteY4" fmla="*/ 51515 h 4726546"/>
                <a:gd name="connsiteX5" fmla="*/ 6503831 w 7044743"/>
                <a:gd name="connsiteY5" fmla="*/ 64394 h 4726546"/>
                <a:gd name="connsiteX6" fmla="*/ 6439436 w 7044743"/>
                <a:gd name="connsiteY6" fmla="*/ 90152 h 4726546"/>
                <a:gd name="connsiteX7" fmla="*/ 6400800 w 7044743"/>
                <a:gd name="connsiteY7" fmla="*/ 103031 h 4726546"/>
                <a:gd name="connsiteX8" fmla="*/ 6336405 w 7044743"/>
                <a:gd name="connsiteY8" fmla="*/ 128788 h 4726546"/>
                <a:gd name="connsiteX9" fmla="*/ 6297769 w 7044743"/>
                <a:gd name="connsiteY9" fmla="*/ 141667 h 4726546"/>
                <a:gd name="connsiteX10" fmla="*/ 6117464 w 7044743"/>
                <a:gd name="connsiteY10" fmla="*/ 218940 h 4726546"/>
                <a:gd name="connsiteX11" fmla="*/ 6065949 w 7044743"/>
                <a:gd name="connsiteY11" fmla="*/ 231819 h 4726546"/>
                <a:gd name="connsiteX12" fmla="*/ 5962918 w 7044743"/>
                <a:gd name="connsiteY12" fmla="*/ 283335 h 4726546"/>
                <a:gd name="connsiteX13" fmla="*/ 5911402 w 7044743"/>
                <a:gd name="connsiteY13" fmla="*/ 309093 h 4726546"/>
                <a:gd name="connsiteX14" fmla="*/ 5872766 w 7044743"/>
                <a:gd name="connsiteY14" fmla="*/ 321971 h 4726546"/>
                <a:gd name="connsiteX15" fmla="*/ 5756856 w 7044743"/>
                <a:gd name="connsiteY15" fmla="*/ 425002 h 4726546"/>
                <a:gd name="connsiteX16" fmla="*/ 5718219 w 7044743"/>
                <a:gd name="connsiteY16" fmla="*/ 463639 h 4726546"/>
                <a:gd name="connsiteX17" fmla="*/ 5666704 w 7044743"/>
                <a:gd name="connsiteY17" fmla="*/ 540912 h 4726546"/>
                <a:gd name="connsiteX18" fmla="*/ 5640946 w 7044743"/>
                <a:gd name="connsiteY18" fmla="*/ 579549 h 4726546"/>
                <a:gd name="connsiteX19" fmla="*/ 5615188 w 7044743"/>
                <a:gd name="connsiteY19" fmla="*/ 618185 h 4726546"/>
                <a:gd name="connsiteX20" fmla="*/ 5576552 w 7044743"/>
                <a:gd name="connsiteY20" fmla="*/ 695459 h 4726546"/>
                <a:gd name="connsiteX21" fmla="*/ 5550794 w 7044743"/>
                <a:gd name="connsiteY21" fmla="*/ 772732 h 4726546"/>
                <a:gd name="connsiteX22" fmla="*/ 5525036 w 7044743"/>
                <a:gd name="connsiteY22" fmla="*/ 850005 h 4726546"/>
                <a:gd name="connsiteX23" fmla="*/ 5512157 w 7044743"/>
                <a:gd name="connsiteY23" fmla="*/ 888642 h 4726546"/>
                <a:gd name="connsiteX24" fmla="*/ 5499278 w 7044743"/>
                <a:gd name="connsiteY24" fmla="*/ 953036 h 4726546"/>
                <a:gd name="connsiteX25" fmla="*/ 5473521 w 7044743"/>
                <a:gd name="connsiteY25" fmla="*/ 1532585 h 4726546"/>
                <a:gd name="connsiteX26" fmla="*/ 5460642 w 7044743"/>
                <a:gd name="connsiteY26" fmla="*/ 2009104 h 4726546"/>
                <a:gd name="connsiteX27" fmla="*/ 5486400 w 7044743"/>
                <a:gd name="connsiteY27" fmla="*/ 2343954 h 4726546"/>
                <a:gd name="connsiteX28" fmla="*/ 5499278 w 7044743"/>
                <a:gd name="connsiteY28" fmla="*/ 2472743 h 4726546"/>
                <a:gd name="connsiteX29" fmla="*/ 5473521 w 7044743"/>
                <a:gd name="connsiteY29" fmla="*/ 2897746 h 4726546"/>
                <a:gd name="connsiteX30" fmla="*/ 5460642 w 7044743"/>
                <a:gd name="connsiteY30" fmla="*/ 2949262 h 4726546"/>
                <a:gd name="connsiteX31" fmla="*/ 5447763 w 7044743"/>
                <a:gd name="connsiteY31" fmla="*/ 3013656 h 4726546"/>
                <a:gd name="connsiteX32" fmla="*/ 5422005 w 7044743"/>
                <a:gd name="connsiteY32" fmla="*/ 3090929 h 4726546"/>
                <a:gd name="connsiteX33" fmla="*/ 5383369 w 7044743"/>
                <a:gd name="connsiteY33" fmla="*/ 3193960 h 4726546"/>
                <a:gd name="connsiteX34" fmla="*/ 5331853 w 7044743"/>
                <a:gd name="connsiteY34" fmla="*/ 3374264 h 4726546"/>
                <a:gd name="connsiteX35" fmla="*/ 5280338 w 7044743"/>
                <a:gd name="connsiteY35" fmla="*/ 3554569 h 4726546"/>
                <a:gd name="connsiteX36" fmla="*/ 5241701 w 7044743"/>
                <a:gd name="connsiteY36" fmla="*/ 3644721 h 4726546"/>
                <a:gd name="connsiteX37" fmla="*/ 5203064 w 7044743"/>
                <a:gd name="connsiteY37" fmla="*/ 3696236 h 4726546"/>
                <a:gd name="connsiteX38" fmla="*/ 5177307 w 7044743"/>
                <a:gd name="connsiteY38" fmla="*/ 3734873 h 4726546"/>
                <a:gd name="connsiteX39" fmla="*/ 5112912 w 7044743"/>
                <a:gd name="connsiteY39" fmla="*/ 3837904 h 4726546"/>
                <a:gd name="connsiteX40" fmla="*/ 5087155 w 7044743"/>
                <a:gd name="connsiteY40" fmla="*/ 3876540 h 4726546"/>
                <a:gd name="connsiteX41" fmla="*/ 5061397 w 7044743"/>
                <a:gd name="connsiteY41" fmla="*/ 3928056 h 4726546"/>
                <a:gd name="connsiteX42" fmla="*/ 5022760 w 7044743"/>
                <a:gd name="connsiteY42" fmla="*/ 3953814 h 4726546"/>
                <a:gd name="connsiteX43" fmla="*/ 4984124 w 7044743"/>
                <a:gd name="connsiteY43" fmla="*/ 3992450 h 4726546"/>
                <a:gd name="connsiteX44" fmla="*/ 4958366 w 7044743"/>
                <a:gd name="connsiteY44" fmla="*/ 4031087 h 4726546"/>
                <a:gd name="connsiteX45" fmla="*/ 4881093 w 7044743"/>
                <a:gd name="connsiteY45" fmla="*/ 4082602 h 4726546"/>
                <a:gd name="connsiteX46" fmla="*/ 4765183 w 7044743"/>
                <a:gd name="connsiteY46" fmla="*/ 4146997 h 4726546"/>
                <a:gd name="connsiteX47" fmla="*/ 4726546 w 7044743"/>
                <a:gd name="connsiteY47" fmla="*/ 4172754 h 4726546"/>
                <a:gd name="connsiteX48" fmla="*/ 4636394 w 7044743"/>
                <a:gd name="connsiteY48" fmla="*/ 4198512 h 4726546"/>
                <a:gd name="connsiteX49" fmla="*/ 4584878 w 7044743"/>
                <a:gd name="connsiteY49" fmla="*/ 4224270 h 4726546"/>
                <a:gd name="connsiteX50" fmla="*/ 4494726 w 7044743"/>
                <a:gd name="connsiteY50" fmla="*/ 4275785 h 4726546"/>
                <a:gd name="connsiteX51" fmla="*/ 4391695 w 7044743"/>
                <a:gd name="connsiteY51" fmla="*/ 4301543 h 4726546"/>
                <a:gd name="connsiteX52" fmla="*/ 4353059 w 7044743"/>
                <a:gd name="connsiteY52" fmla="*/ 4327301 h 4726546"/>
                <a:gd name="connsiteX53" fmla="*/ 4314422 w 7044743"/>
                <a:gd name="connsiteY53" fmla="*/ 4340180 h 4726546"/>
                <a:gd name="connsiteX54" fmla="*/ 4211391 w 7044743"/>
                <a:gd name="connsiteY54" fmla="*/ 4365938 h 4726546"/>
                <a:gd name="connsiteX55" fmla="*/ 4031087 w 7044743"/>
                <a:gd name="connsiteY55" fmla="*/ 4391695 h 4726546"/>
                <a:gd name="connsiteX56" fmla="*/ 3992450 w 7044743"/>
                <a:gd name="connsiteY56" fmla="*/ 4404574 h 4726546"/>
                <a:gd name="connsiteX57" fmla="*/ 3837904 w 7044743"/>
                <a:gd name="connsiteY57" fmla="*/ 4430332 h 4726546"/>
                <a:gd name="connsiteX58" fmla="*/ 3786388 w 7044743"/>
                <a:gd name="connsiteY58" fmla="*/ 4443211 h 4726546"/>
                <a:gd name="connsiteX59" fmla="*/ 3670478 w 7044743"/>
                <a:gd name="connsiteY59" fmla="*/ 4456090 h 4726546"/>
                <a:gd name="connsiteX60" fmla="*/ 3464417 w 7044743"/>
                <a:gd name="connsiteY60" fmla="*/ 4481847 h 4726546"/>
                <a:gd name="connsiteX61" fmla="*/ 3000777 w 7044743"/>
                <a:gd name="connsiteY61" fmla="*/ 4520484 h 4726546"/>
                <a:gd name="connsiteX62" fmla="*/ 2730321 w 7044743"/>
                <a:gd name="connsiteY62" fmla="*/ 4546242 h 4726546"/>
                <a:gd name="connsiteX63" fmla="*/ 2137893 w 7044743"/>
                <a:gd name="connsiteY63" fmla="*/ 4559121 h 4726546"/>
                <a:gd name="connsiteX64" fmla="*/ 1893194 w 7044743"/>
                <a:gd name="connsiteY64" fmla="*/ 4584878 h 4726546"/>
                <a:gd name="connsiteX65" fmla="*/ 1854557 w 7044743"/>
                <a:gd name="connsiteY65" fmla="*/ 4597757 h 4726546"/>
                <a:gd name="connsiteX66" fmla="*/ 1764405 w 7044743"/>
                <a:gd name="connsiteY66" fmla="*/ 4610636 h 4726546"/>
                <a:gd name="connsiteX67" fmla="*/ 1712890 w 7044743"/>
                <a:gd name="connsiteY67" fmla="*/ 4623515 h 4726546"/>
                <a:gd name="connsiteX68" fmla="*/ 1571222 w 7044743"/>
                <a:gd name="connsiteY68" fmla="*/ 4636394 h 4726546"/>
                <a:gd name="connsiteX69" fmla="*/ 1416676 w 7044743"/>
                <a:gd name="connsiteY69" fmla="*/ 4662152 h 4726546"/>
                <a:gd name="connsiteX70" fmla="*/ 1352281 w 7044743"/>
                <a:gd name="connsiteY70" fmla="*/ 4675031 h 4726546"/>
                <a:gd name="connsiteX71" fmla="*/ 1275008 w 7044743"/>
                <a:gd name="connsiteY71" fmla="*/ 4687909 h 4726546"/>
                <a:gd name="connsiteX72" fmla="*/ 1223493 w 7044743"/>
                <a:gd name="connsiteY72" fmla="*/ 4700788 h 4726546"/>
                <a:gd name="connsiteX73" fmla="*/ 1133340 w 7044743"/>
                <a:gd name="connsiteY73" fmla="*/ 4713667 h 4726546"/>
                <a:gd name="connsiteX74" fmla="*/ 1056067 w 7044743"/>
                <a:gd name="connsiteY74" fmla="*/ 4726546 h 4726546"/>
                <a:gd name="connsiteX75" fmla="*/ 708338 w 7044743"/>
                <a:gd name="connsiteY75" fmla="*/ 4713667 h 4726546"/>
                <a:gd name="connsiteX76" fmla="*/ 579549 w 7044743"/>
                <a:gd name="connsiteY76" fmla="*/ 4662152 h 4726546"/>
                <a:gd name="connsiteX77" fmla="*/ 528033 w 7044743"/>
                <a:gd name="connsiteY77" fmla="*/ 4649273 h 4726546"/>
                <a:gd name="connsiteX78" fmla="*/ 476518 w 7044743"/>
                <a:gd name="connsiteY78" fmla="*/ 4623515 h 4726546"/>
                <a:gd name="connsiteX79" fmla="*/ 437881 w 7044743"/>
                <a:gd name="connsiteY79" fmla="*/ 4597757 h 4726546"/>
                <a:gd name="connsiteX80" fmla="*/ 0 w 7044743"/>
                <a:gd name="connsiteY80" fmla="*/ 4559121 h 472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7044743" h="4726546">
                  <a:moveTo>
                    <a:pt x="7044743" y="0"/>
                  </a:moveTo>
                  <a:cubicBezTo>
                    <a:pt x="6958884" y="4293"/>
                    <a:pt x="6872858" y="6023"/>
                    <a:pt x="6787166" y="12878"/>
                  </a:cubicBezTo>
                  <a:cubicBezTo>
                    <a:pt x="6765346" y="14624"/>
                    <a:pt x="6744407" y="22428"/>
                    <a:pt x="6722771" y="25757"/>
                  </a:cubicBezTo>
                  <a:cubicBezTo>
                    <a:pt x="6688563" y="31020"/>
                    <a:pt x="6654084" y="34343"/>
                    <a:pt x="6619740" y="38636"/>
                  </a:cubicBezTo>
                  <a:cubicBezTo>
                    <a:pt x="6602568" y="42929"/>
                    <a:pt x="6585504" y="47675"/>
                    <a:pt x="6568225" y="51515"/>
                  </a:cubicBezTo>
                  <a:cubicBezTo>
                    <a:pt x="6546857" y="56264"/>
                    <a:pt x="6524798" y="58104"/>
                    <a:pt x="6503831" y="64394"/>
                  </a:cubicBezTo>
                  <a:cubicBezTo>
                    <a:pt x="6481687" y="71037"/>
                    <a:pt x="6461083" y="82034"/>
                    <a:pt x="6439436" y="90152"/>
                  </a:cubicBezTo>
                  <a:cubicBezTo>
                    <a:pt x="6426725" y="94919"/>
                    <a:pt x="6413511" y="98264"/>
                    <a:pt x="6400800" y="103031"/>
                  </a:cubicBezTo>
                  <a:cubicBezTo>
                    <a:pt x="6379154" y="111148"/>
                    <a:pt x="6358051" y="120671"/>
                    <a:pt x="6336405" y="128788"/>
                  </a:cubicBezTo>
                  <a:cubicBezTo>
                    <a:pt x="6323694" y="133555"/>
                    <a:pt x="6310247" y="136319"/>
                    <a:pt x="6297769" y="141667"/>
                  </a:cubicBezTo>
                  <a:cubicBezTo>
                    <a:pt x="6218887" y="175474"/>
                    <a:pt x="6230389" y="190708"/>
                    <a:pt x="6117464" y="218940"/>
                  </a:cubicBezTo>
                  <a:cubicBezTo>
                    <a:pt x="6100292" y="223233"/>
                    <a:pt x="6082288" y="225011"/>
                    <a:pt x="6065949" y="231819"/>
                  </a:cubicBezTo>
                  <a:cubicBezTo>
                    <a:pt x="6030505" y="246587"/>
                    <a:pt x="5997262" y="266163"/>
                    <a:pt x="5962918" y="283335"/>
                  </a:cubicBezTo>
                  <a:cubicBezTo>
                    <a:pt x="5945746" y="291921"/>
                    <a:pt x="5929616" y="303022"/>
                    <a:pt x="5911402" y="309093"/>
                  </a:cubicBezTo>
                  <a:lnTo>
                    <a:pt x="5872766" y="321971"/>
                  </a:lnTo>
                  <a:cubicBezTo>
                    <a:pt x="5803820" y="367935"/>
                    <a:pt x="5845074" y="336784"/>
                    <a:pt x="5756856" y="425002"/>
                  </a:cubicBezTo>
                  <a:cubicBezTo>
                    <a:pt x="5743977" y="437881"/>
                    <a:pt x="5728322" y="448484"/>
                    <a:pt x="5718219" y="463639"/>
                  </a:cubicBezTo>
                  <a:lnTo>
                    <a:pt x="5666704" y="540912"/>
                  </a:lnTo>
                  <a:lnTo>
                    <a:pt x="5640946" y="579549"/>
                  </a:lnTo>
                  <a:lnTo>
                    <a:pt x="5615188" y="618185"/>
                  </a:lnTo>
                  <a:cubicBezTo>
                    <a:pt x="5568219" y="759091"/>
                    <a:pt x="5643126" y="545666"/>
                    <a:pt x="5576552" y="695459"/>
                  </a:cubicBezTo>
                  <a:cubicBezTo>
                    <a:pt x="5565525" y="720270"/>
                    <a:pt x="5559380" y="746974"/>
                    <a:pt x="5550794" y="772732"/>
                  </a:cubicBezTo>
                  <a:lnTo>
                    <a:pt x="5525036" y="850005"/>
                  </a:lnTo>
                  <a:cubicBezTo>
                    <a:pt x="5520743" y="862884"/>
                    <a:pt x="5514819" y="875330"/>
                    <a:pt x="5512157" y="888642"/>
                  </a:cubicBezTo>
                  <a:lnTo>
                    <a:pt x="5499278" y="953036"/>
                  </a:lnTo>
                  <a:cubicBezTo>
                    <a:pt x="5488160" y="1175408"/>
                    <a:pt x="5480936" y="1302738"/>
                    <a:pt x="5473521" y="1532585"/>
                  </a:cubicBezTo>
                  <a:cubicBezTo>
                    <a:pt x="5468398" y="1691400"/>
                    <a:pt x="5464935" y="1850264"/>
                    <a:pt x="5460642" y="2009104"/>
                  </a:cubicBezTo>
                  <a:cubicBezTo>
                    <a:pt x="5498986" y="2430885"/>
                    <a:pt x="5443660" y="1809686"/>
                    <a:pt x="5486400" y="2343954"/>
                  </a:cubicBezTo>
                  <a:cubicBezTo>
                    <a:pt x="5489840" y="2386960"/>
                    <a:pt x="5494985" y="2429813"/>
                    <a:pt x="5499278" y="2472743"/>
                  </a:cubicBezTo>
                  <a:cubicBezTo>
                    <a:pt x="5494281" y="2587691"/>
                    <a:pt x="5491976" y="2768562"/>
                    <a:pt x="5473521" y="2897746"/>
                  </a:cubicBezTo>
                  <a:cubicBezTo>
                    <a:pt x="5471018" y="2915269"/>
                    <a:pt x="5464482" y="2931983"/>
                    <a:pt x="5460642" y="2949262"/>
                  </a:cubicBezTo>
                  <a:cubicBezTo>
                    <a:pt x="5455893" y="2970630"/>
                    <a:pt x="5453523" y="2992538"/>
                    <a:pt x="5447763" y="3013656"/>
                  </a:cubicBezTo>
                  <a:cubicBezTo>
                    <a:pt x="5440619" y="3039850"/>
                    <a:pt x="5428590" y="3064589"/>
                    <a:pt x="5422005" y="3090929"/>
                  </a:cubicBezTo>
                  <a:cubicBezTo>
                    <a:pt x="5404470" y="3161070"/>
                    <a:pt x="5417042" y="3126613"/>
                    <a:pt x="5383369" y="3193960"/>
                  </a:cubicBezTo>
                  <a:cubicBezTo>
                    <a:pt x="5353846" y="3341575"/>
                    <a:pt x="5377190" y="3283591"/>
                    <a:pt x="5331853" y="3374264"/>
                  </a:cubicBezTo>
                  <a:cubicBezTo>
                    <a:pt x="5299513" y="3503623"/>
                    <a:pt x="5317287" y="3443720"/>
                    <a:pt x="5280338" y="3554569"/>
                  </a:cubicBezTo>
                  <a:cubicBezTo>
                    <a:pt x="5267820" y="3592125"/>
                    <a:pt x="5264434" y="3608349"/>
                    <a:pt x="5241701" y="3644721"/>
                  </a:cubicBezTo>
                  <a:cubicBezTo>
                    <a:pt x="5230325" y="3662923"/>
                    <a:pt x="5215540" y="3678769"/>
                    <a:pt x="5203064" y="3696236"/>
                  </a:cubicBezTo>
                  <a:cubicBezTo>
                    <a:pt x="5194067" y="3708831"/>
                    <a:pt x="5185617" y="3721814"/>
                    <a:pt x="5177307" y="3734873"/>
                  </a:cubicBezTo>
                  <a:cubicBezTo>
                    <a:pt x="5155564" y="3769041"/>
                    <a:pt x="5134655" y="3803736"/>
                    <a:pt x="5112912" y="3837904"/>
                  </a:cubicBezTo>
                  <a:cubicBezTo>
                    <a:pt x="5104602" y="3850962"/>
                    <a:pt x="5094077" y="3862696"/>
                    <a:pt x="5087155" y="3876540"/>
                  </a:cubicBezTo>
                  <a:cubicBezTo>
                    <a:pt x="5078569" y="3893712"/>
                    <a:pt x="5073688" y="3913307"/>
                    <a:pt x="5061397" y="3928056"/>
                  </a:cubicBezTo>
                  <a:cubicBezTo>
                    <a:pt x="5051488" y="3939947"/>
                    <a:pt x="5034651" y="3943905"/>
                    <a:pt x="5022760" y="3953814"/>
                  </a:cubicBezTo>
                  <a:cubicBezTo>
                    <a:pt x="5008768" y="3965474"/>
                    <a:pt x="4995784" y="3978458"/>
                    <a:pt x="4984124" y="3992450"/>
                  </a:cubicBezTo>
                  <a:cubicBezTo>
                    <a:pt x="4974215" y="4004341"/>
                    <a:pt x="4970015" y="4020894"/>
                    <a:pt x="4958366" y="4031087"/>
                  </a:cubicBezTo>
                  <a:cubicBezTo>
                    <a:pt x="4935069" y="4051472"/>
                    <a:pt x="4908782" y="4068758"/>
                    <a:pt x="4881093" y="4082602"/>
                  </a:cubicBezTo>
                  <a:cubicBezTo>
                    <a:pt x="4819585" y="4113356"/>
                    <a:pt x="4829876" y="4106564"/>
                    <a:pt x="4765183" y="4146997"/>
                  </a:cubicBezTo>
                  <a:cubicBezTo>
                    <a:pt x="4752057" y="4155201"/>
                    <a:pt x="4740390" y="4165832"/>
                    <a:pt x="4726546" y="4172754"/>
                  </a:cubicBezTo>
                  <a:cubicBezTo>
                    <a:pt x="4695408" y="4188323"/>
                    <a:pt x="4669409" y="4186131"/>
                    <a:pt x="4636394" y="4198512"/>
                  </a:cubicBezTo>
                  <a:cubicBezTo>
                    <a:pt x="4618418" y="4205253"/>
                    <a:pt x="4601733" y="4215077"/>
                    <a:pt x="4584878" y="4224270"/>
                  </a:cubicBezTo>
                  <a:cubicBezTo>
                    <a:pt x="4554493" y="4240843"/>
                    <a:pt x="4526861" y="4262931"/>
                    <a:pt x="4494726" y="4275785"/>
                  </a:cubicBezTo>
                  <a:cubicBezTo>
                    <a:pt x="4461857" y="4288932"/>
                    <a:pt x="4391695" y="4301543"/>
                    <a:pt x="4391695" y="4301543"/>
                  </a:cubicBezTo>
                  <a:cubicBezTo>
                    <a:pt x="4378816" y="4310129"/>
                    <a:pt x="4366903" y="4320379"/>
                    <a:pt x="4353059" y="4327301"/>
                  </a:cubicBezTo>
                  <a:cubicBezTo>
                    <a:pt x="4340917" y="4333372"/>
                    <a:pt x="4327519" y="4336608"/>
                    <a:pt x="4314422" y="4340180"/>
                  </a:cubicBezTo>
                  <a:cubicBezTo>
                    <a:pt x="4280269" y="4349495"/>
                    <a:pt x="4246575" y="4362029"/>
                    <a:pt x="4211391" y="4365938"/>
                  </a:cubicBezTo>
                  <a:cubicBezTo>
                    <a:pt x="4139259" y="4373952"/>
                    <a:pt x="4096699" y="4375292"/>
                    <a:pt x="4031087" y="4391695"/>
                  </a:cubicBezTo>
                  <a:cubicBezTo>
                    <a:pt x="4017917" y="4394988"/>
                    <a:pt x="4005762" y="4401912"/>
                    <a:pt x="3992450" y="4404574"/>
                  </a:cubicBezTo>
                  <a:cubicBezTo>
                    <a:pt x="3941238" y="4414816"/>
                    <a:pt x="3888571" y="4417665"/>
                    <a:pt x="3837904" y="4430332"/>
                  </a:cubicBezTo>
                  <a:cubicBezTo>
                    <a:pt x="3820732" y="4434625"/>
                    <a:pt x="3803883" y="4440519"/>
                    <a:pt x="3786388" y="4443211"/>
                  </a:cubicBezTo>
                  <a:cubicBezTo>
                    <a:pt x="3747966" y="4449122"/>
                    <a:pt x="3709052" y="4451268"/>
                    <a:pt x="3670478" y="4456090"/>
                  </a:cubicBezTo>
                  <a:cubicBezTo>
                    <a:pt x="3531689" y="4473439"/>
                    <a:pt x="3623499" y="4466933"/>
                    <a:pt x="3464417" y="4481847"/>
                  </a:cubicBezTo>
                  <a:cubicBezTo>
                    <a:pt x="3254519" y="4501525"/>
                    <a:pt x="3186781" y="4506176"/>
                    <a:pt x="3000777" y="4520484"/>
                  </a:cubicBezTo>
                  <a:cubicBezTo>
                    <a:pt x="2885446" y="4549317"/>
                    <a:pt x="2937577" y="4539662"/>
                    <a:pt x="2730321" y="4546242"/>
                  </a:cubicBezTo>
                  <a:cubicBezTo>
                    <a:pt x="2532898" y="4552509"/>
                    <a:pt x="2335369" y="4554828"/>
                    <a:pt x="2137893" y="4559121"/>
                  </a:cubicBezTo>
                  <a:cubicBezTo>
                    <a:pt x="2090281" y="4563449"/>
                    <a:pt x="1949464" y="4574647"/>
                    <a:pt x="1893194" y="4584878"/>
                  </a:cubicBezTo>
                  <a:cubicBezTo>
                    <a:pt x="1879837" y="4587306"/>
                    <a:pt x="1867869" y="4595095"/>
                    <a:pt x="1854557" y="4597757"/>
                  </a:cubicBezTo>
                  <a:cubicBezTo>
                    <a:pt x="1824791" y="4603710"/>
                    <a:pt x="1794271" y="4605206"/>
                    <a:pt x="1764405" y="4610636"/>
                  </a:cubicBezTo>
                  <a:cubicBezTo>
                    <a:pt x="1746990" y="4613802"/>
                    <a:pt x="1730435" y="4621176"/>
                    <a:pt x="1712890" y="4623515"/>
                  </a:cubicBezTo>
                  <a:cubicBezTo>
                    <a:pt x="1665889" y="4629782"/>
                    <a:pt x="1618445" y="4632101"/>
                    <a:pt x="1571222" y="4636394"/>
                  </a:cubicBezTo>
                  <a:cubicBezTo>
                    <a:pt x="1419470" y="4666745"/>
                    <a:pt x="1608364" y="4630204"/>
                    <a:pt x="1416676" y="4662152"/>
                  </a:cubicBezTo>
                  <a:cubicBezTo>
                    <a:pt x="1395084" y="4665751"/>
                    <a:pt x="1373818" y="4671115"/>
                    <a:pt x="1352281" y="4675031"/>
                  </a:cubicBezTo>
                  <a:cubicBezTo>
                    <a:pt x="1326589" y="4679702"/>
                    <a:pt x="1300614" y="4682788"/>
                    <a:pt x="1275008" y="4687909"/>
                  </a:cubicBezTo>
                  <a:cubicBezTo>
                    <a:pt x="1257652" y="4691380"/>
                    <a:pt x="1240908" y="4697622"/>
                    <a:pt x="1223493" y="4700788"/>
                  </a:cubicBezTo>
                  <a:cubicBezTo>
                    <a:pt x="1193627" y="4706218"/>
                    <a:pt x="1163343" y="4709051"/>
                    <a:pt x="1133340" y="4713667"/>
                  </a:cubicBezTo>
                  <a:cubicBezTo>
                    <a:pt x="1107531" y="4717638"/>
                    <a:pt x="1081825" y="4722253"/>
                    <a:pt x="1056067" y="4726546"/>
                  </a:cubicBezTo>
                  <a:cubicBezTo>
                    <a:pt x="940157" y="4722253"/>
                    <a:pt x="823851" y="4724168"/>
                    <a:pt x="708338" y="4713667"/>
                  </a:cubicBezTo>
                  <a:cubicBezTo>
                    <a:pt x="647167" y="4708106"/>
                    <a:pt x="631084" y="4681477"/>
                    <a:pt x="579549" y="4662152"/>
                  </a:cubicBezTo>
                  <a:cubicBezTo>
                    <a:pt x="562975" y="4655937"/>
                    <a:pt x="545205" y="4653566"/>
                    <a:pt x="528033" y="4649273"/>
                  </a:cubicBezTo>
                  <a:cubicBezTo>
                    <a:pt x="510861" y="4640687"/>
                    <a:pt x="493187" y="4633040"/>
                    <a:pt x="476518" y="4623515"/>
                  </a:cubicBezTo>
                  <a:cubicBezTo>
                    <a:pt x="463079" y="4615835"/>
                    <a:pt x="452026" y="4604043"/>
                    <a:pt x="437881" y="4597757"/>
                  </a:cubicBezTo>
                  <a:cubicBezTo>
                    <a:pt x="300715" y="4536795"/>
                    <a:pt x="144008" y="4559121"/>
                    <a:pt x="0" y="455912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880315" y="1416676"/>
              <a:ext cx="7070502" cy="2871989"/>
            </a:xfrm>
            <a:custGeom>
              <a:avLst/>
              <a:gdLst>
                <a:gd name="connsiteX0" fmla="*/ 7070502 w 7070502"/>
                <a:gd name="connsiteY0" fmla="*/ 0 h 2871989"/>
                <a:gd name="connsiteX1" fmla="*/ 6632620 w 7070502"/>
                <a:gd name="connsiteY1" fmla="*/ 25758 h 2871989"/>
                <a:gd name="connsiteX2" fmla="*/ 6555347 w 7070502"/>
                <a:gd name="connsiteY2" fmla="*/ 64394 h 2871989"/>
                <a:gd name="connsiteX3" fmla="*/ 6478074 w 7070502"/>
                <a:gd name="connsiteY3" fmla="*/ 90152 h 2871989"/>
                <a:gd name="connsiteX4" fmla="*/ 6400800 w 7070502"/>
                <a:gd name="connsiteY4" fmla="*/ 115910 h 2871989"/>
                <a:gd name="connsiteX5" fmla="*/ 6362164 w 7070502"/>
                <a:gd name="connsiteY5" fmla="*/ 128789 h 2871989"/>
                <a:gd name="connsiteX6" fmla="*/ 6323527 w 7070502"/>
                <a:gd name="connsiteY6" fmla="*/ 154547 h 2871989"/>
                <a:gd name="connsiteX7" fmla="*/ 6246254 w 7070502"/>
                <a:gd name="connsiteY7" fmla="*/ 180304 h 2871989"/>
                <a:gd name="connsiteX8" fmla="*/ 6130344 w 7070502"/>
                <a:gd name="connsiteY8" fmla="*/ 231820 h 2871989"/>
                <a:gd name="connsiteX9" fmla="*/ 6091708 w 7070502"/>
                <a:gd name="connsiteY9" fmla="*/ 244699 h 2871989"/>
                <a:gd name="connsiteX10" fmla="*/ 6014434 w 7070502"/>
                <a:gd name="connsiteY10" fmla="*/ 283335 h 2871989"/>
                <a:gd name="connsiteX11" fmla="*/ 5975798 w 7070502"/>
                <a:gd name="connsiteY11" fmla="*/ 309093 h 2871989"/>
                <a:gd name="connsiteX12" fmla="*/ 5885646 w 7070502"/>
                <a:gd name="connsiteY12" fmla="*/ 334851 h 2871989"/>
                <a:gd name="connsiteX13" fmla="*/ 5808372 w 7070502"/>
                <a:gd name="connsiteY13" fmla="*/ 373487 h 2871989"/>
                <a:gd name="connsiteX14" fmla="*/ 5769736 w 7070502"/>
                <a:gd name="connsiteY14" fmla="*/ 399245 h 2871989"/>
                <a:gd name="connsiteX15" fmla="*/ 5731099 w 7070502"/>
                <a:gd name="connsiteY15" fmla="*/ 412124 h 2871989"/>
                <a:gd name="connsiteX16" fmla="*/ 5692462 w 7070502"/>
                <a:gd name="connsiteY16" fmla="*/ 437882 h 2871989"/>
                <a:gd name="connsiteX17" fmla="*/ 5653826 w 7070502"/>
                <a:gd name="connsiteY17" fmla="*/ 450761 h 2871989"/>
                <a:gd name="connsiteX18" fmla="*/ 5576553 w 7070502"/>
                <a:gd name="connsiteY18" fmla="*/ 489397 h 2871989"/>
                <a:gd name="connsiteX19" fmla="*/ 5563674 w 7070502"/>
                <a:gd name="connsiteY19" fmla="*/ 528034 h 2871989"/>
                <a:gd name="connsiteX20" fmla="*/ 5525037 w 7070502"/>
                <a:gd name="connsiteY20" fmla="*/ 540913 h 2871989"/>
                <a:gd name="connsiteX21" fmla="*/ 5447764 w 7070502"/>
                <a:gd name="connsiteY21" fmla="*/ 579549 h 2871989"/>
                <a:gd name="connsiteX22" fmla="*/ 5422006 w 7070502"/>
                <a:gd name="connsiteY22" fmla="*/ 618186 h 2871989"/>
                <a:gd name="connsiteX23" fmla="*/ 5383370 w 7070502"/>
                <a:gd name="connsiteY23" fmla="*/ 631065 h 2871989"/>
                <a:gd name="connsiteX24" fmla="*/ 5331854 w 7070502"/>
                <a:gd name="connsiteY24" fmla="*/ 708338 h 2871989"/>
                <a:gd name="connsiteX25" fmla="*/ 5254581 w 7070502"/>
                <a:gd name="connsiteY25" fmla="*/ 824248 h 2871989"/>
                <a:gd name="connsiteX26" fmla="*/ 5228823 w 7070502"/>
                <a:gd name="connsiteY26" fmla="*/ 862885 h 2871989"/>
                <a:gd name="connsiteX27" fmla="*/ 5203065 w 7070502"/>
                <a:gd name="connsiteY27" fmla="*/ 953037 h 2871989"/>
                <a:gd name="connsiteX28" fmla="*/ 5177308 w 7070502"/>
                <a:gd name="connsiteY28" fmla="*/ 1030310 h 2871989"/>
                <a:gd name="connsiteX29" fmla="*/ 5151550 w 7070502"/>
                <a:gd name="connsiteY29" fmla="*/ 1107583 h 2871989"/>
                <a:gd name="connsiteX30" fmla="*/ 5125792 w 7070502"/>
                <a:gd name="connsiteY30" fmla="*/ 1184856 h 2871989"/>
                <a:gd name="connsiteX31" fmla="*/ 5112913 w 7070502"/>
                <a:gd name="connsiteY31" fmla="*/ 1223493 h 2871989"/>
                <a:gd name="connsiteX32" fmla="*/ 5087155 w 7070502"/>
                <a:gd name="connsiteY32" fmla="*/ 1262130 h 2871989"/>
                <a:gd name="connsiteX33" fmla="*/ 5061398 w 7070502"/>
                <a:gd name="connsiteY33" fmla="*/ 1339403 h 2871989"/>
                <a:gd name="connsiteX34" fmla="*/ 5048519 w 7070502"/>
                <a:gd name="connsiteY34" fmla="*/ 1378039 h 2871989"/>
                <a:gd name="connsiteX35" fmla="*/ 5022761 w 7070502"/>
                <a:gd name="connsiteY35" fmla="*/ 1416676 h 2871989"/>
                <a:gd name="connsiteX36" fmla="*/ 4997003 w 7070502"/>
                <a:gd name="connsiteY36" fmla="*/ 1493949 h 2871989"/>
                <a:gd name="connsiteX37" fmla="*/ 4958367 w 7070502"/>
                <a:gd name="connsiteY37" fmla="*/ 1571223 h 2871989"/>
                <a:gd name="connsiteX38" fmla="*/ 4932609 w 7070502"/>
                <a:gd name="connsiteY38" fmla="*/ 1609859 h 2871989"/>
                <a:gd name="connsiteX39" fmla="*/ 4868215 w 7070502"/>
                <a:gd name="connsiteY39" fmla="*/ 1725769 h 2871989"/>
                <a:gd name="connsiteX40" fmla="*/ 4842457 w 7070502"/>
                <a:gd name="connsiteY40" fmla="*/ 1764406 h 2871989"/>
                <a:gd name="connsiteX41" fmla="*/ 4778062 w 7070502"/>
                <a:gd name="connsiteY41" fmla="*/ 1880316 h 2871989"/>
                <a:gd name="connsiteX42" fmla="*/ 4752305 w 7070502"/>
                <a:gd name="connsiteY42" fmla="*/ 1918952 h 2871989"/>
                <a:gd name="connsiteX43" fmla="*/ 4713668 w 7070502"/>
                <a:gd name="connsiteY43" fmla="*/ 1944710 h 2871989"/>
                <a:gd name="connsiteX44" fmla="*/ 4675031 w 7070502"/>
                <a:gd name="connsiteY44" fmla="*/ 2021983 h 2871989"/>
                <a:gd name="connsiteX45" fmla="*/ 4636395 w 7070502"/>
                <a:gd name="connsiteY45" fmla="*/ 2034862 h 2871989"/>
                <a:gd name="connsiteX46" fmla="*/ 4584879 w 7070502"/>
                <a:gd name="connsiteY46" fmla="*/ 2099256 h 2871989"/>
                <a:gd name="connsiteX47" fmla="*/ 4520485 w 7070502"/>
                <a:gd name="connsiteY47" fmla="*/ 2163651 h 2871989"/>
                <a:gd name="connsiteX48" fmla="*/ 4456091 w 7070502"/>
                <a:gd name="connsiteY48" fmla="*/ 2215166 h 2871989"/>
                <a:gd name="connsiteX49" fmla="*/ 4430333 w 7070502"/>
                <a:gd name="connsiteY49" fmla="*/ 2253803 h 2871989"/>
                <a:gd name="connsiteX50" fmla="*/ 4353060 w 7070502"/>
                <a:gd name="connsiteY50" fmla="*/ 2305318 h 2871989"/>
                <a:gd name="connsiteX51" fmla="*/ 4275786 w 7070502"/>
                <a:gd name="connsiteY51" fmla="*/ 2343955 h 2871989"/>
                <a:gd name="connsiteX52" fmla="*/ 4185634 w 7070502"/>
                <a:gd name="connsiteY52" fmla="*/ 2395470 h 2871989"/>
                <a:gd name="connsiteX53" fmla="*/ 4069724 w 7070502"/>
                <a:gd name="connsiteY53" fmla="*/ 2459865 h 2871989"/>
                <a:gd name="connsiteX54" fmla="*/ 3953815 w 7070502"/>
                <a:gd name="connsiteY54" fmla="*/ 2511380 h 2871989"/>
                <a:gd name="connsiteX55" fmla="*/ 3902299 w 7070502"/>
                <a:gd name="connsiteY55" fmla="*/ 2537138 h 2871989"/>
                <a:gd name="connsiteX56" fmla="*/ 3863662 w 7070502"/>
                <a:gd name="connsiteY56" fmla="*/ 2562896 h 2871989"/>
                <a:gd name="connsiteX57" fmla="*/ 3812147 w 7070502"/>
                <a:gd name="connsiteY57" fmla="*/ 2575775 h 2871989"/>
                <a:gd name="connsiteX58" fmla="*/ 3696237 w 7070502"/>
                <a:gd name="connsiteY58" fmla="*/ 2614411 h 2871989"/>
                <a:gd name="connsiteX59" fmla="*/ 3657600 w 7070502"/>
                <a:gd name="connsiteY59" fmla="*/ 2627290 h 2871989"/>
                <a:gd name="connsiteX60" fmla="*/ 3618964 w 7070502"/>
                <a:gd name="connsiteY60" fmla="*/ 2653048 h 2871989"/>
                <a:gd name="connsiteX61" fmla="*/ 3567448 w 7070502"/>
                <a:gd name="connsiteY61" fmla="*/ 2665927 h 2871989"/>
                <a:gd name="connsiteX62" fmla="*/ 3528812 w 7070502"/>
                <a:gd name="connsiteY62" fmla="*/ 2678806 h 2871989"/>
                <a:gd name="connsiteX63" fmla="*/ 3258355 w 7070502"/>
                <a:gd name="connsiteY63" fmla="*/ 2704563 h 2871989"/>
                <a:gd name="connsiteX64" fmla="*/ 3052293 w 7070502"/>
                <a:gd name="connsiteY64" fmla="*/ 2717442 h 2871989"/>
                <a:gd name="connsiteX65" fmla="*/ 2923505 w 7070502"/>
                <a:gd name="connsiteY65" fmla="*/ 2730321 h 2871989"/>
                <a:gd name="connsiteX66" fmla="*/ 2550017 w 7070502"/>
                <a:gd name="connsiteY66" fmla="*/ 2756079 h 2871989"/>
                <a:gd name="connsiteX67" fmla="*/ 1970468 w 7070502"/>
                <a:gd name="connsiteY67" fmla="*/ 2743200 h 2871989"/>
                <a:gd name="connsiteX68" fmla="*/ 1751527 w 7070502"/>
                <a:gd name="connsiteY68" fmla="*/ 2717442 h 2871989"/>
                <a:gd name="connsiteX69" fmla="*/ 1584102 w 7070502"/>
                <a:gd name="connsiteY69" fmla="*/ 2704563 h 2871989"/>
                <a:gd name="connsiteX70" fmla="*/ 425003 w 7070502"/>
                <a:gd name="connsiteY70" fmla="*/ 2717442 h 2871989"/>
                <a:gd name="connsiteX71" fmla="*/ 347730 w 7070502"/>
                <a:gd name="connsiteY71" fmla="*/ 2743200 h 2871989"/>
                <a:gd name="connsiteX72" fmla="*/ 154547 w 7070502"/>
                <a:gd name="connsiteY72" fmla="*/ 2807594 h 2871989"/>
                <a:gd name="connsiteX73" fmla="*/ 77274 w 7070502"/>
                <a:gd name="connsiteY73" fmla="*/ 2833352 h 2871989"/>
                <a:gd name="connsiteX74" fmla="*/ 38637 w 7070502"/>
                <a:gd name="connsiteY74" fmla="*/ 2859110 h 2871989"/>
                <a:gd name="connsiteX75" fmla="*/ 0 w 7070502"/>
                <a:gd name="connsiteY75" fmla="*/ 2871989 h 2871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7070502" h="2871989">
                  <a:moveTo>
                    <a:pt x="7070502" y="0"/>
                  </a:moveTo>
                  <a:cubicBezTo>
                    <a:pt x="6952604" y="4211"/>
                    <a:pt x="6770177" y="-4811"/>
                    <a:pt x="6632620" y="25758"/>
                  </a:cubicBezTo>
                  <a:cubicBezTo>
                    <a:pt x="6562171" y="41414"/>
                    <a:pt x="6624809" y="33522"/>
                    <a:pt x="6555347" y="64394"/>
                  </a:cubicBezTo>
                  <a:cubicBezTo>
                    <a:pt x="6530536" y="75421"/>
                    <a:pt x="6503832" y="81566"/>
                    <a:pt x="6478074" y="90152"/>
                  </a:cubicBezTo>
                  <a:lnTo>
                    <a:pt x="6400800" y="115910"/>
                  </a:lnTo>
                  <a:cubicBezTo>
                    <a:pt x="6387921" y="120203"/>
                    <a:pt x="6373459" y="121259"/>
                    <a:pt x="6362164" y="128789"/>
                  </a:cubicBezTo>
                  <a:cubicBezTo>
                    <a:pt x="6349285" y="137375"/>
                    <a:pt x="6337672" y="148261"/>
                    <a:pt x="6323527" y="154547"/>
                  </a:cubicBezTo>
                  <a:cubicBezTo>
                    <a:pt x="6298716" y="165574"/>
                    <a:pt x="6268845" y="165243"/>
                    <a:pt x="6246254" y="180304"/>
                  </a:cubicBezTo>
                  <a:cubicBezTo>
                    <a:pt x="6185026" y="221123"/>
                    <a:pt x="6222302" y="201167"/>
                    <a:pt x="6130344" y="231820"/>
                  </a:cubicBezTo>
                  <a:cubicBezTo>
                    <a:pt x="6117465" y="236113"/>
                    <a:pt x="6103004" y="237169"/>
                    <a:pt x="6091708" y="244699"/>
                  </a:cubicBezTo>
                  <a:cubicBezTo>
                    <a:pt x="6041775" y="277986"/>
                    <a:pt x="6067755" y="265561"/>
                    <a:pt x="6014434" y="283335"/>
                  </a:cubicBezTo>
                  <a:cubicBezTo>
                    <a:pt x="6001555" y="291921"/>
                    <a:pt x="5989642" y="302171"/>
                    <a:pt x="5975798" y="309093"/>
                  </a:cubicBezTo>
                  <a:cubicBezTo>
                    <a:pt x="5957323" y="318331"/>
                    <a:pt x="5902150" y="330725"/>
                    <a:pt x="5885646" y="334851"/>
                  </a:cubicBezTo>
                  <a:cubicBezTo>
                    <a:pt x="5774912" y="408673"/>
                    <a:pt x="5915019" y="320164"/>
                    <a:pt x="5808372" y="373487"/>
                  </a:cubicBezTo>
                  <a:cubicBezTo>
                    <a:pt x="5794528" y="380409"/>
                    <a:pt x="5783580" y="392323"/>
                    <a:pt x="5769736" y="399245"/>
                  </a:cubicBezTo>
                  <a:cubicBezTo>
                    <a:pt x="5757594" y="405316"/>
                    <a:pt x="5743241" y="406053"/>
                    <a:pt x="5731099" y="412124"/>
                  </a:cubicBezTo>
                  <a:cubicBezTo>
                    <a:pt x="5717254" y="419046"/>
                    <a:pt x="5706306" y="430960"/>
                    <a:pt x="5692462" y="437882"/>
                  </a:cubicBezTo>
                  <a:cubicBezTo>
                    <a:pt x="5680320" y="443953"/>
                    <a:pt x="5665968" y="444690"/>
                    <a:pt x="5653826" y="450761"/>
                  </a:cubicBezTo>
                  <a:cubicBezTo>
                    <a:pt x="5553962" y="500692"/>
                    <a:pt x="5673665" y="457025"/>
                    <a:pt x="5576553" y="489397"/>
                  </a:cubicBezTo>
                  <a:cubicBezTo>
                    <a:pt x="5572260" y="502276"/>
                    <a:pt x="5573273" y="518435"/>
                    <a:pt x="5563674" y="528034"/>
                  </a:cubicBezTo>
                  <a:cubicBezTo>
                    <a:pt x="5554075" y="537633"/>
                    <a:pt x="5537180" y="534842"/>
                    <a:pt x="5525037" y="540913"/>
                  </a:cubicBezTo>
                  <a:cubicBezTo>
                    <a:pt x="5425169" y="590846"/>
                    <a:pt x="5544880" y="547176"/>
                    <a:pt x="5447764" y="579549"/>
                  </a:cubicBezTo>
                  <a:cubicBezTo>
                    <a:pt x="5439178" y="592428"/>
                    <a:pt x="5434093" y="608516"/>
                    <a:pt x="5422006" y="618186"/>
                  </a:cubicBezTo>
                  <a:cubicBezTo>
                    <a:pt x="5411406" y="626667"/>
                    <a:pt x="5392969" y="621466"/>
                    <a:pt x="5383370" y="631065"/>
                  </a:cubicBezTo>
                  <a:cubicBezTo>
                    <a:pt x="5361480" y="652955"/>
                    <a:pt x="5349026" y="682580"/>
                    <a:pt x="5331854" y="708338"/>
                  </a:cubicBezTo>
                  <a:lnTo>
                    <a:pt x="5254581" y="824248"/>
                  </a:lnTo>
                  <a:cubicBezTo>
                    <a:pt x="5245995" y="837127"/>
                    <a:pt x="5233718" y="848201"/>
                    <a:pt x="5228823" y="862885"/>
                  </a:cubicBezTo>
                  <a:cubicBezTo>
                    <a:pt x="5185554" y="992690"/>
                    <a:pt x="5251563" y="791373"/>
                    <a:pt x="5203065" y="953037"/>
                  </a:cubicBezTo>
                  <a:cubicBezTo>
                    <a:pt x="5195263" y="979043"/>
                    <a:pt x="5185894" y="1004552"/>
                    <a:pt x="5177308" y="1030310"/>
                  </a:cubicBezTo>
                  <a:lnTo>
                    <a:pt x="5151550" y="1107583"/>
                  </a:lnTo>
                  <a:lnTo>
                    <a:pt x="5125792" y="1184856"/>
                  </a:lnTo>
                  <a:cubicBezTo>
                    <a:pt x="5121499" y="1197735"/>
                    <a:pt x="5120443" y="1212197"/>
                    <a:pt x="5112913" y="1223493"/>
                  </a:cubicBezTo>
                  <a:lnTo>
                    <a:pt x="5087155" y="1262130"/>
                  </a:lnTo>
                  <a:lnTo>
                    <a:pt x="5061398" y="1339403"/>
                  </a:lnTo>
                  <a:cubicBezTo>
                    <a:pt x="5057105" y="1352282"/>
                    <a:pt x="5056049" y="1366744"/>
                    <a:pt x="5048519" y="1378039"/>
                  </a:cubicBezTo>
                  <a:cubicBezTo>
                    <a:pt x="5039933" y="1390918"/>
                    <a:pt x="5029048" y="1402531"/>
                    <a:pt x="5022761" y="1416676"/>
                  </a:cubicBezTo>
                  <a:cubicBezTo>
                    <a:pt x="5011734" y="1441487"/>
                    <a:pt x="5012063" y="1471358"/>
                    <a:pt x="4997003" y="1493949"/>
                  </a:cubicBezTo>
                  <a:cubicBezTo>
                    <a:pt x="4923178" y="1604691"/>
                    <a:pt x="5011695" y="1464568"/>
                    <a:pt x="4958367" y="1571223"/>
                  </a:cubicBezTo>
                  <a:cubicBezTo>
                    <a:pt x="4951445" y="1585067"/>
                    <a:pt x="4941195" y="1596980"/>
                    <a:pt x="4932609" y="1609859"/>
                  </a:cubicBezTo>
                  <a:cubicBezTo>
                    <a:pt x="4909941" y="1677864"/>
                    <a:pt x="4927260" y="1637201"/>
                    <a:pt x="4868215" y="1725769"/>
                  </a:cubicBezTo>
                  <a:cubicBezTo>
                    <a:pt x="4859629" y="1738648"/>
                    <a:pt x="4847352" y="1749722"/>
                    <a:pt x="4842457" y="1764406"/>
                  </a:cubicBezTo>
                  <a:cubicBezTo>
                    <a:pt x="4819788" y="1832411"/>
                    <a:pt x="4837108" y="1791746"/>
                    <a:pt x="4778062" y="1880316"/>
                  </a:cubicBezTo>
                  <a:cubicBezTo>
                    <a:pt x="4769476" y="1893195"/>
                    <a:pt x="4765184" y="1910366"/>
                    <a:pt x="4752305" y="1918952"/>
                  </a:cubicBezTo>
                  <a:lnTo>
                    <a:pt x="4713668" y="1944710"/>
                  </a:lnTo>
                  <a:cubicBezTo>
                    <a:pt x="4705184" y="1970163"/>
                    <a:pt x="4697728" y="2003825"/>
                    <a:pt x="4675031" y="2021983"/>
                  </a:cubicBezTo>
                  <a:cubicBezTo>
                    <a:pt x="4664430" y="2030463"/>
                    <a:pt x="4649274" y="2030569"/>
                    <a:pt x="4636395" y="2034862"/>
                  </a:cubicBezTo>
                  <a:cubicBezTo>
                    <a:pt x="4611322" y="2110082"/>
                    <a:pt x="4643135" y="2041000"/>
                    <a:pt x="4584879" y="2099256"/>
                  </a:cubicBezTo>
                  <a:cubicBezTo>
                    <a:pt x="4499016" y="2185119"/>
                    <a:pt x="4623522" y="2094960"/>
                    <a:pt x="4520485" y="2163651"/>
                  </a:cubicBezTo>
                  <a:cubicBezTo>
                    <a:pt x="4446664" y="2274380"/>
                    <a:pt x="4544961" y="2144069"/>
                    <a:pt x="4456091" y="2215166"/>
                  </a:cubicBezTo>
                  <a:cubicBezTo>
                    <a:pt x="4444004" y="2224836"/>
                    <a:pt x="4441982" y="2243610"/>
                    <a:pt x="4430333" y="2253803"/>
                  </a:cubicBezTo>
                  <a:cubicBezTo>
                    <a:pt x="4407036" y="2274188"/>
                    <a:pt x="4378818" y="2288146"/>
                    <a:pt x="4353060" y="2305318"/>
                  </a:cubicBezTo>
                  <a:cubicBezTo>
                    <a:pt x="4303127" y="2338607"/>
                    <a:pt x="4329108" y="2326181"/>
                    <a:pt x="4275786" y="2343955"/>
                  </a:cubicBezTo>
                  <a:cubicBezTo>
                    <a:pt x="4142145" y="2433051"/>
                    <a:pt x="4349021" y="2297438"/>
                    <a:pt x="4185634" y="2395470"/>
                  </a:cubicBezTo>
                  <a:cubicBezTo>
                    <a:pt x="4074919" y="2461899"/>
                    <a:pt x="4147441" y="2433959"/>
                    <a:pt x="4069724" y="2459865"/>
                  </a:cubicBezTo>
                  <a:cubicBezTo>
                    <a:pt x="3956076" y="2535632"/>
                    <a:pt x="4137724" y="2419425"/>
                    <a:pt x="3953815" y="2511380"/>
                  </a:cubicBezTo>
                  <a:cubicBezTo>
                    <a:pt x="3936643" y="2519966"/>
                    <a:pt x="3918968" y="2527613"/>
                    <a:pt x="3902299" y="2537138"/>
                  </a:cubicBezTo>
                  <a:cubicBezTo>
                    <a:pt x="3888860" y="2544818"/>
                    <a:pt x="3877889" y="2556799"/>
                    <a:pt x="3863662" y="2562896"/>
                  </a:cubicBezTo>
                  <a:cubicBezTo>
                    <a:pt x="3847393" y="2569869"/>
                    <a:pt x="3829101" y="2570689"/>
                    <a:pt x="3812147" y="2575775"/>
                  </a:cubicBezTo>
                  <a:cubicBezTo>
                    <a:pt x="3812124" y="2575782"/>
                    <a:pt x="3715567" y="2607968"/>
                    <a:pt x="3696237" y="2614411"/>
                  </a:cubicBezTo>
                  <a:lnTo>
                    <a:pt x="3657600" y="2627290"/>
                  </a:lnTo>
                  <a:cubicBezTo>
                    <a:pt x="3644721" y="2635876"/>
                    <a:pt x="3633191" y="2646951"/>
                    <a:pt x="3618964" y="2653048"/>
                  </a:cubicBezTo>
                  <a:cubicBezTo>
                    <a:pt x="3602695" y="2660021"/>
                    <a:pt x="3584467" y="2661064"/>
                    <a:pt x="3567448" y="2665927"/>
                  </a:cubicBezTo>
                  <a:cubicBezTo>
                    <a:pt x="3554395" y="2669656"/>
                    <a:pt x="3542124" y="2676144"/>
                    <a:pt x="3528812" y="2678806"/>
                  </a:cubicBezTo>
                  <a:cubicBezTo>
                    <a:pt x="3446997" y="2695169"/>
                    <a:pt x="3333990" y="2699521"/>
                    <a:pt x="3258355" y="2704563"/>
                  </a:cubicBezTo>
                  <a:lnTo>
                    <a:pt x="3052293" y="2717442"/>
                  </a:lnTo>
                  <a:cubicBezTo>
                    <a:pt x="3009277" y="2720751"/>
                    <a:pt x="2966486" y="2726583"/>
                    <a:pt x="2923505" y="2730321"/>
                  </a:cubicBezTo>
                  <a:cubicBezTo>
                    <a:pt x="2784302" y="2742426"/>
                    <a:pt x="2692873" y="2747150"/>
                    <a:pt x="2550017" y="2756079"/>
                  </a:cubicBezTo>
                  <a:lnTo>
                    <a:pt x="1970468" y="2743200"/>
                  </a:lnTo>
                  <a:cubicBezTo>
                    <a:pt x="1930130" y="2741706"/>
                    <a:pt x="1795222" y="2721604"/>
                    <a:pt x="1751527" y="2717442"/>
                  </a:cubicBezTo>
                  <a:cubicBezTo>
                    <a:pt x="1695806" y="2712135"/>
                    <a:pt x="1639910" y="2708856"/>
                    <a:pt x="1584102" y="2704563"/>
                  </a:cubicBezTo>
                  <a:cubicBezTo>
                    <a:pt x="1197736" y="2708856"/>
                    <a:pt x="811205" y="2705373"/>
                    <a:pt x="425003" y="2717442"/>
                  </a:cubicBezTo>
                  <a:cubicBezTo>
                    <a:pt x="397865" y="2718290"/>
                    <a:pt x="373488" y="2734614"/>
                    <a:pt x="347730" y="2743200"/>
                  </a:cubicBezTo>
                  <a:lnTo>
                    <a:pt x="154547" y="2807594"/>
                  </a:lnTo>
                  <a:cubicBezTo>
                    <a:pt x="154546" y="2807594"/>
                    <a:pt x="77275" y="2833351"/>
                    <a:pt x="77274" y="2833352"/>
                  </a:cubicBezTo>
                  <a:cubicBezTo>
                    <a:pt x="64395" y="2841938"/>
                    <a:pt x="52482" y="2852188"/>
                    <a:pt x="38637" y="2859110"/>
                  </a:cubicBezTo>
                  <a:cubicBezTo>
                    <a:pt x="26495" y="2865181"/>
                    <a:pt x="0" y="2871989"/>
                    <a:pt x="0" y="2871989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458533" y="2604669"/>
            <a:ext cx="5206284" cy="2803638"/>
            <a:chOff x="1944711" y="2329892"/>
            <a:chExt cx="6941712" cy="3738184"/>
          </a:xfrm>
        </p:grpSpPr>
        <p:sp>
          <p:nvSpPr>
            <p:cNvPr id="25" name="Freeform 24"/>
            <p:cNvSpPr/>
            <p:nvPr/>
          </p:nvSpPr>
          <p:spPr>
            <a:xfrm>
              <a:off x="2021983" y="2442155"/>
              <a:ext cx="6761409" cy="1408628"/>
            </a:xfrm>
            <a:custGeom>
              <a:avLst/>
              <a:gdLst>
                <a:gd name="connsiteX0" fmla="*/ 0 w 6761409"/>
                <a:gd name="connsiteY0" fmla="*/ 635896 h 1408628"/>
                <a:gd name="connsiteX1" fmla="*/ 77273 w 6761409"/>
                <a:gd name="connsiteY1" fmla="*/ 623017 h 1408628"/>
                <a:gd name="connsiteX2" fmla="*/ 321972 w 6761409"/>
                <a:gd name="connsiteY2" fmla="*/ 648775 h 1408628"/>
                <a:gd name="connsiteX3" fmla="*/ 386366 w 6761409"/>
                <a:gd name="connsiteY3" fmla="*/ 661653 h 1408628"/>
                <a:gd name="connsiteX4" fmla="*/ 489397 w 6761409"/>
                <a:gd name="connsiteY4" fmla="*/ 674532 h 1408628"/>
                <a:gd name="connsiteX5" fmla="*/ 605307 w 6761409"/>
                <a:gd name="connsiteY5" fmla="*/ 700290 h 1408628"/>
                <a:gd name="connsiteX6" fmla="*/ 695459 w 6761409"/>
                <a:gd name="connsiteY6" fmla="*/ 738927 h 1408628"/>
                <a:gd name="connsiteX7" fmla="*/ 759854 w 6761409"/>
                <a:gd name="connsiteY7" fmla="*/ 751806 h 1408628"/>
                <a:gd name="connsiteX8" fmla="*/ 875763 w 6761409"/>
                <a:gd name="connsiteY8" fmla="*/ 803321 h 1408628"/>
                <a:gd name="connsiteX9" fmla="*/ 927279 w 6761409"/>
                <a:gd name="connsiteY9" fmla="*/ 816200 h 1408628"/>
                <a:gd name="connsiteX10" fmla="*/ 965916 w 6761409"/>
                <a:gd name="connsiteY10" fmla="*/ 841958 h 1408628"/>
                <a:gd name="connsiteX11" fmla="*/ 1068947 w 6761409"/>
                <a:gd name="connsiteY11" fmla="*/ 893473 h 1408628"/>
                <a:gd name="connsiteX12" fmla="*/ 1107583 w 6761409"/>
                <a:gd name="connsiteY12" fmla="*/ 919231 h 1408628"/>
                <a:gd name="connsiteX13" fmla="*/ 1171978 w 6761409"/>
                <a:gd name="connsiteY13" fmla="*/ 944989 h 1408628"/>
                <a:gd name="connsiteX14" fmla="*/ 1313645 w 6761409"/>
                <a:gd name="connsiteY14" fmla="*/ 1048020 h 1408628"/>
                <a:gd name="connsiteX15" fmla="*/ 1403797 w 6761409"/>
                <a:gd name="connsiteY15" fmla="*/ 1073777 h 1408628"/>
                <a:gd name="connsiteX16" fmla="*/ 1442434 w 6761409"/>
                <a:gd name="connsiteY16" fmla="*/ 1112414 h 1408628"/>
                <a:gd name="connsiteX17" fmla="*/ 1558344 w 6761409"/>
                <a:gd name="connsiteY17" fmla="*/ 1151051 h 1408628"/>
                <a:gd name="connsiteX18" fmla="*/ 1648496 w 6761409"/>
                <a:gd name="connsiteY18" fmla="*/ 1189687 h 1408628"/>
                <a:gd name="connsiteX19" fmla="*/ 1738648 w 6761409"/>
                <a:gd name="connsiteY19" fmla="*/ 1241203 h 1408628"/>
                <a:gd name="connsiteX20" fmla="*/ 1790163 w 6761409"/>
                <a:gd name="connsiteY20" fmla="*/ 1254082 h 1408628"/>
                <a:gd name="connsiteX21" fmla="*/ 1893194 w 6761409"/>
                <a:gd name="connsiteY21" fmla="*/ 1292718 h 1408628"/>
                <a:gd name="connsiteX22" fmla="*/ 1983347 w 6761409"/>
                <a:gd name="connsiteY22" fmla="*/ 1305597 h 1408628"/>
                <a:gd name="connsiteX23" fmla="*/ 2060620 w 6761409"/>
                <a:gd name="connsiteY23" fmla="*/ 1331355 h 1408628"/>
                <a:gd name="connsiteX24" fmla="*/ 2099256 w 6761409"/>
                <a:gd name="connsiteY24" fmla="*/ 1344234 h 1408628"/>
                <a:gd name="connsiteX25" fmla="*/ 2228045 w 6761409"/>
                <a:gd name="connsiteY25" fmla="*/ 1369991 h 1408628"/>
                <a:gd name="connsiteX26" fmla="*/ 2266682 w 6761409"/>
                <a:gd name="connsiteY26" fmla="*/ 1382870 h 1408628"/>
                <a:gd name="connsiteX27" fmla="*/ 2369713 w 6761409"/>
                <a:gd name="connsiteY27" fmla="*/ 1395749 h 1408628"/>
                <a:gd name="connsiteX28" fmla="*/ 2446986 w 6761409"/>
                <a:gd name="connsiteY28" fmla="*/ 1408628 h 1408628"/>
                <a:gd name="connsiteX29" fmla="*/ 3168203 w 6761409"/>
                <a:gd name="connsiteY29" fmla="*/ 1382870 h 1408628"/>
                <a:gd name="connsiteX30" fmla="*/ 3400023 w 6761409"/>
                <a:gd name="connsiteY30" fmla="*/ 1357113 h 1408628"/>
                <a:gd name="connsiteX31" fmla="*/ 3477296 w 6761409"/>
                <a:gd name="connsiteY31" fmla="*/ 1344234 h 1408628"/>
                <a:gd name="connsiteX32" fmla="*/ 3593206 w 6761409"/>
                <a:gd name="connsiteY32" fmla="*/ 1331355 h 1408628"/>
                <a:gd name="connsiteX33" fmla="*/ 3734873 w 6761409"/>
                <a:gd name="connsiteY33" fmla="*/ 1292718 h 1408628"/>
                <a:gd name="connsiteX34" fmla="*/ 3786389 w 6761409"/>
                <a:gd name="connsiteY34" fmla="*/ 1279839 h 1408628"/>
                <a:gd name="connsiteX35" fmla="*/ 3889420 w 6761409"/>
                <a:gd name="connsiteY35" fmla="*/ 1254082 h 1408628"/>
                <a:gd name="connsiteX36" fmla="*/ 3966693 w 6761409"/>
                <a:gd name="connsiteY36" fmla="*/ 1202566 h 1408628"/>
                <a:gd name="connsiteX37" fmla="*/ 4043966 w 6761409"/>
                <a:gd name="connsiteY37" fmla="*/ 1163930 h 1408628"/>
                <a:gd name="connsiteX38" fmla="*/ 4172755 w 6761409"/>
                <a:gd name="connsiteY38" fmla="*/ 1073777 h 1408628"/>
                <a:gd name="connsiteX39" fmla="*/ 4211392 w 6761409"/>
                <a:gd name="connsiteY39" fmla="*/ 1060899 h 1408628"/>
                <a:gd name="connsiteX40" fmla="*/ 4262907 w 6761409"/>
                <a:gd name="connsiteY40" fmla="*/ 1022262 h 1408628"/>
                <a:gd name="connsiteX41" fmla="*/ 4301544 w 6761409"/>
                <a:gd name="connsiteY41" fmla="*/ 1009383 h 1408628"/>
                <a:gd name="connsiteX42" fmla="*/ 4391696 w 6761409"/>
                <a:gd name="connsiteY42" fmla="*/ 970746 h 1408628"/>
                <a:gd name="connsiteX43" fmla="*/ 4443211 w 6761409"/>
                <a:gd name="connsiteY43" fmla="*/ 932110 h 1408628"/>
                <a:gd name="connsiteX44" fmla="*/ 4520485 w 6761409"/>
                <a:gd name="connsiteY44" fmla="*/ 906352 h 1408628"/>
                <a:gd name="connsiteX45" fmla="*/ 4610637 w 6761409"/>
                <a:gd name="connsiteY45" fmla="*/ 854837 h 1408628"/>
                <a:gd name="connsiteX46" fmla="*/ 4687910 w 6761409"/>
                <a:gd name="connsiteY46" fmla="*/ 803321 h 1408628"/>
                <a:gd name="connsiteX47" fmla="*/ 4765183 w 6761409"/>
                <a:gd name="connsiteY47" fmla="*/ 777563 h 1408628"/>
                <a:gd name="connsiteX48" fmla="*/ 4893972 w 6761409"/>
                <a:gd name="connsiteY48" fmla="*/ 713169 h 1408628"/>
                <a:gd name="connsiteX49" fmla="*/ 4945487 w 6761409"/>
                <a:gd name="connsiteY49" fmla="*/ 687411 h 1408628"/>
                <a:gd name="connsiteX50" fmla="*/ 4984124 w 6761409"/>
                <a:gd name="connsiteY50" fmla="*/ 661653 h 1408628"/>
                <a:gd name="connsiteX51" fmla="*/ 5022761 w 6761409"/>
                <a:gd name="connsiteY51" fmla="*/ 648775 h 1408628"/>
                <a:gd name="connsiteX52" fmla="*/ 5100034 w 6761409"/>
                <a:gd name="connsiteY52" fmla="*/ 584380 h 1408628"/>
                <a:gd name="connsiteX53" fmla="*/ 5138671 w 6761409"/>
                <a:gd name="connsiteY53" fmla="*/ 558622 h 1408628"/>
                <a:gd name="connsiteX54" fmla="*/ 5190186 w 6761409"/>
                <a:gd name="connsiteY54" fmla="*/ 481349 h 1408628"/>
                <a:gd name="connsiteX55" fmla="*/ 5215944 w 6761409"/>
                <a:gd name="connsiteY55" fmla="*/ 442713 h 1408628"/>
                <a:gd name="connsiteX56" fmla="*/ 5254580 w 6761409"/>
                <a:gd name="connsiteY56" fmla="*/ 365439 h 1408628"/>
                <a:gd name="connsiteX57" fmla="*/ 5293217 w 6761409"/>
                <a:gd name="connsiteY57" fmla="*/ 339682 h 1408628"/>
                <a:gd name="connsiteX58" fmla="*/ 5396248 w 6761409"/>
                <a:gd name="connsiteY58" fmla="*/ 249530 h 1408628"/>
                <a:gd name="connsiteX59" fmla="*/ 5434885 w 6761409"/>
                <a:gd name="connsiteY59" fmla="*/ 223772 h 1408628"/>
                <a:gd name="connsiteX60" fmla="*/ 5473521 w 6761409"/>
                <a:gd name="connsiteY60" fmla="*/ 210893 h 1408628"/>
                <a:gd name="connsiteX61" fmla="*/ 5512158 w 6761409"/>
                <a:gd name="connsiteY61" fmla="*/ 185135 h 1408628"/>
                <a:gd name="connsiteX62" fmla="*/ 5550794 w 6761409"/>
                <a:gd name="connsiteY62" fmla="*/ 172256 h 1408628"/>
                <a:gd name="connsiteX63" fmla="*/ 5602310 w 6761409"/>
                <a:gd name="connsiteY63" fmla="*/ 146499 h 1408628"/>
                <a:gd name="connsiteX64" fmla="*/ 5705341 w 6761409"/>
                <a:gd name="connsiteY64" fmla="*/ 120741 h 1408628"/>
                <a:gd name="connsiteX65" fmla="*/ 5782614 w 6761409"/>
                <a:gd name="connsiteY65" fmla="*/ 94983 h 1408628"/>
                <a:gd name="connsiteX66" fmla="*/ 5885645 w 6761409"/>
                <a:gd name="connsiteY66" fmla="*/ 69225 h 1408628"/>
                <a:gd name="connsiteX67" fmla="*/ 5937161 w 6761409"/>
                <a:gd name="connsiteY67" fmla="*/ 56346 h 1408628"/>
                <a:gd name="connsiteX68" fmla="*/ 6040192 w 6761409"/>
                <a:gd name="connsiteY68" fmla="*/ 43468 h 1408628"/>
                <a:gd name="connsiteX69" fmla="*/ 6246254 w 6761409"/>
                <a:gd name="connsiteY69" fmla="*/ 17710 h 1408628"/>
                <a:gd name="connsiteX70" fmla="*/ 6761409 w 6761409"/>
                <a:gd name="connsiteY70" fmla="*/ 4831 h 14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761409" h="1408628">
                  <a:moveTo>
                    <a:pt x="0" y="635896"/>
                  </a:moveTo>
                  <a:cubicBezTo>
                    <a:pt x="25758" y="631603"/>
                    <a:pt x="51160" y="623017"/>
                    <a:pt x="77273" y="623017"/>
                  </a:cubicBezTo>
                  <a:cubicBezTo>
                    <a:pt x="110779" y="623017"/>
                    <a:pt x="275999" y="641702"/>
                    <a:pt x="321972" y="648775"/>
                  </a:cubicBezTo>
                  <a:cubicBezTo>
                    <a:pt x="343607" y="652103"/>
                    <a:pt x="364731" y="658325"/>
                    <a:pt x="386366" y="661653"/>
                  </a:cubicBezTo>
                  <a:cubicBezTo>
                    <a:pt x="420574" y="666916"/>
                    <a:pt x="455189" y="669269"/>
                    <a:pt x="489397" y="674532"/>
                  </a:cubicBezTo>
                  <a:cubicBezTo>
                    <a:pt x="518170" y="678959"/>
                    <a:pt x="575393" y="691743"/>
                    <a:pt x="605307" y="700290"/>
                  </a:cubicBezTo>
                  <a:cubicBezTo>
                    <a:pt x="762864" y="745307"/>
                    <a:pt x="489383" y="670234"/>
                    <a:pt x="695459" y="738927"/>
                  </a:cubicBezTo>
                  <a:cubicBezTo>
                    <a:pt x="716226" y="745849"/>
                    <a:pt x="738389" y="747513"/>
                    <a:pt x="759854" y="751806"/>
                  </a:cubicBezTo>
                  <a:cubicBezTo>
                    <a:pt x="804732" y="774244"/>
                    <a:pt x="826436" y="786878"/>
                    <a:pt x="875763" y="803321"/>
                  </a:cubicBezTo>
                  <a:cubicBezTo>
                    <a:pt x="892555" y="808918"/>
                    <a:pt x="910107" y="811907"/>
                    <a:pt x="927279" y="816200"/>
                  </a:cubicBezTo>
                  <a:cubicBezTo>
                    <a:pt x="940158" y="824786"/>
                    <a:pt x="952327" y="834546"/>
                    <a:pt x="965916" y="841958"/>
                  </a:cubicBezTo>
                  <a:cubicBezTo>
                    <a:pt x="999625" y="860345"/>
                    <a:pt x="1036999" y="872174"/>
                    <a:pt x="1068947" y="893473"/>
                  </a:cubicBezTo>
                  <a:cubicBezTo>
                    <a:pt x="1081826" y="902059"/>
                    <a:pt x="1093739" y="912309"/>
                    <a:pt x="1107583" y="919231"/>
                  </a:cubicBezTo>
                  <a:cubicBezTo>
                    <a:pt x="1128261" y="929570"/>
                    <a:pt x="1151300" y="934650"/>
                    <a:pt x="1171978" y="944989"/>
                  </a:cubicBezTo>
                  <a:cubicBezTo>
                    <a:pt x="1212678" y="965339"/>
                    <a:pt x="1291580" y="1042504"/>
                    <a:pt x="1313645" y="1048020"/>
                  </a:cubicBezTo>
                  <a:cubicBezTo>
                    <a:pt x="1378331" y="1064191"/>
                    <a:pt x="1348369" y="1055302"/>
                    <a:pt x="1403797" y="1073777"/>
                  </a:cubicBezTo>
                  <a:cubicBezTo>
                    <a:pt x="1416676" y="1086656"/>
                    <a:pt x="1426512" y="1103569"/>
                    <a:pt x="1442434" y="1112414"/>
                  </a:cubicBezTo>
                  <a:cubicBezTo>
                    <a:pt x="1558312" y="1176791"/>
                    <a:pt x="1481086" y="1112423"/>
                    <a:pt x="1558344" y="1151051"/>
                  </a:cubicBezTo>
                  <a:cubicBezTo>
                    <a:pt x="1622001" y="1182879"/>
                    <a:pt x="1591646" y="1170737"/>
                    <a:pt x="1648496" y="1189687"/>
                  </a:cubicBezTo>
                  <a:cubicBezTo>
                    <a:pt x="1680525" y="1211040"/>
                    <a:pt x="1701297" y="1227196"/>
                    <a:pt x="1738648" y="1241203"/>
                  </a:cubicBezTo>
                  <a:cubicBezTo>
                    <a:pt x="1755221" y="1247418"/>
                    <a:pt x="1773371" y="1248485"/>
                    <a:pt x="1790163" y="1254082"/>
                  </a:cubicBezTo>
                  <a:cubicBezTo>
                    <a:pt x="1802502" y="1258195"/>
                    <a:pt x="1870595" y="1288198"/>
                    <a:pt x="1893194" y="1292718"/>
                  </a:cubicBezTo>
                  <a:cubicBezTo>
                    <a:pt x="1922961" y="1298671"/>
                    <a:pt x="1953296" y="1301304"/>
                    <a:pt x="1983347" y="1305597"/>
                  </a:cubicBezTo>
                  <a:lnTo>
                    <a:pt x="2060620" y="1331355"/>
                  </a:lnTo>
                  <a:cubicBezTo>
                    <a:pt x="2073499" y="1335648"/>
                    <a:pt x="2085944" y="1341572"/>
                    <a:pt x="2099256" y="1344234"/>
                  </a:cubicBezTo>
                  <a:cubicBezTo>
                    <a:pt x="2142186" y="1352820"/>
                    <a:pt x="2186512" y="1356147"/>
                    <a:pt x="2228045" y="1369991"/>
                  </a:cubicBezTo>
                  <a:cubicBezTo>
                    <a:pt x="2240924" y="1374284"/>
                    <a:pt x="2253325" y="1380441"/>
                    <a:pt x="2266682" y="1382870"/>
                  </a:cubicBezTo>
                  <a:cubicBezTo>
                    <a:pt x="2300735" y="1389061"/>
                    <a:pt x="2335450" y="1390854"/>
                    <a:pt x="2369713" y="1395749"/>
                  </a:cubicBezTo>
                  <a:cubicBezTo>
                    <a:pt x="2395564" y="1399442"/>
                    <a:pt x="2421228" y="1404335"/>
                    <a:pt x="2446986" y="1408628"/>
                  </a:cubicBezTo>
                  <a:cubicBezTo>
                    <a:pt x="2798269" y="1400060"/>
                    <a:pt x="2887785" y="1405304"/>
                    <a:pt x="3168203" y="1382870"/>
                  </a:cubicBezTo>
                  <a:cubicBezTo>
                    <a:pt x="3227827" y="1378100"/>
                    <a:pt x="3337295" y="1366074"/>
                    <a:pt x="3400023" y="1357113"/>
                  </a:cubicBezTo>
                  <a:cubicBezTo>
                    <a:pt x="3425874" y="1353420"/>
                    <a:pt x="3451412" y="1347685"/>
                    <a:pt x="3477296" y="1344234"/>
                  </a:cubicBezTo>
                  <a:cubicBezTo>
                    <a:pt x="3515829" y="1339096"/>
                    <a:pt x="3554569" y="1335648"/>
                    <a:pt x="3593206" y="1331355"/>
                  </a:cubicBezTo>
                  <a:cubicBezTo>
                    <a:pt x="3665425" y="1307281"/>
                    <a:pt x="3618673" y="1321768"/>
                    <a:pt x="3734873" y="1292718"/>
                  </a:cubicBezTo>
                  <a:cubicBezTo>
                    <a:pt x="3752045" y="1288425"/>
                    <a:pt x="3769597" y="1285437"/>
                    <a:pt x="3786389" y="1279839"/>
                  </a:cubicBezTo>
                  <a:cubicBezTo>
                    <a:pt x="3845792" y="1260038"/>
                    <a:pt x="3811713" y="1269622"/>
                    <a:pt x="3889420" y="1254082"/>
                  </a:cubicBezTo>
                  <a:cubicBezTo>
                    <a:pt x="3915178" y="1236910"/>
                    <a:pt x="3937325" y="1212355"/>
                    <a:pt x="3966693" y="1202566"/>
                  </a:cubicBezTo>
                  <a:cubicBezTo>
                    <a:pt x="4014539" y="1186617"/>
                    <a:pt x="4000277" y="1195137"/>
                    <a:pt x="4043966" y="1163930"/>
                  </a:cubicBezTo>
                  <a:cubicBezTo>
                    <a:pt x="4069679" y="1145564"/>
                    <a:pt x="4150553" y="1081177"/>
                    <a:pt x="4172755" y="1073777"/>
                  </a:cubicBezTo>
                  <a:lnTo>
                    <a:pt x="4211392" y="1060899"/>
                  </a:lnTo>
                  <a:cubicBezTo>
                    <a:pt x="4228564" y="1048020"/>
                    <a:pt x="4244270" y="1032912"/>
                    <a:pt x="4262907" y="1022262"/>
                  </a:cubicBezTo>
                  <a:cubicBezTo>
                    <a:pt x="4274694" y="1015527"/>
                    <a:pt x="4289066" y="1014731"/>
                    <a:pt x="4301544" y="1009383"/>
                  </a:cubicBezTo>
                  <a:cubicBezTo>
                    <a:pt x="4412945" y="961639"/>
                    <a:pt x="4301085" y="1000950"/>
                    <a:pt x="4391696" y="970746"/>
                  </a:cubicBezTo>
                  <a:cubicBezTo>
                    <a:pt x="4408868" y="957867"/>
                    <a:pt x="4424013" y="941709"/>
                    <a:pt x="4443211" y="932110"/>
                  </a:cubicBezTo>
                  <a:cubicBezTo>
                    <a:pt x="4467496" y="919968"/>
                    <a:pt x="4520485" y="906352"/>
                    <a:pt x="4520485" y="906352"/>
                  </a:cubicBezTo>
                  <a:cubicBezTo>
                    <a:pt x="4654126" y="817256"/>
                    <a:pt x="4447250" y="952869"/>
                    <a:pt x="4610637" y="854837"/>
                  </a:cubicBezTo>
                  <a:cubicBezTo>
                    <a:pt x="4637182" y="838910"/>
                    <a:pt x="4658542" y="813111"/>
                    <a:pt x="4687910" y="803321"/>
                  </a:cubicBezTo>
                  <a:cubicBezTo>
                    <a:pt x="4713668" y="794735"/>
                    <a:pt x="4742592" y="792624"/>
                    <a:pt x="4765183" y="777563"/>
                  </a:cubicBezTo>
                  <a:cubicBezTo>
                    <a:pt x="4857184" y="716230"/>
                    <a:pt x="4812423" y="733556"/>
                    <a:pt x="4893972" y="713169"/>
                  </a:cubicBezTo>
                  <a:cubicBezTo>
                    <a:pt x="4911144" y="704583"/>
                    <a:pt x="4928818" y="696936"/>
                    <a:pt x="4945487" y="687411"/>
                  </a:cubicBezTo>
                  <a:cubicBezTo>
                    <a:pt x="4958926" y="679731"/>
                    <a:pt x="4970279" y="668575"/>
                    <a:pt x="4984124" y="661653"/>
                  </a:cubicBezTo>
                  <a:cubicBezTo>
                    <a:pt x="4996266" y="655582"/>
                    <a:pt x="5009882" y="653068"/>
                    <a:pt x="5022761" y="648775"/>
                  </a:cubicBezTo>
                  <a:cubicBezTo>
                    <a:pt x="5118692" y="584820"/>
                    <a:pt x="5000865" y="667021"/>
                    <a:pt x="5100034" y="584380"/>
                  </a:cubicBezTo>
                  <a:cubicBezTo>
                    <a:pt x="5111925" y="574471"/>
                    <a:pt x="5125792" y="567208"/>
                    <a:pt x="5138671" y="558622"/>
                  </a:cubicBezTo>
                  <a:lnTo>
                    <a:pt x="5190186" y="481349"/>
                  </a:lnTo>
                  <a:lnTo>
                    <a:pt x="5215944" y="442713"/>
                  </a:lnTo>
                  <a:cubicBezTo>
                    <a:pt x="5226418" y="411291"/>
                    <a:pt x="5229616" y="390403"/>
                    <a:pt x="5254580" y="365439"/>
                  </a:cubicBezTo>
                  <a:cubicBezTo>
                    <a:pt x="5265525" y="354494"/>
                    <a:pt x="5280338" y="348268"/>
                    <a:pt x="5293217" y="339682"/>
                  </a:cubicBezTo>
                  <a:cubicBezTo>
                    <a:pt x="5336147" y="275287"/>
                    <a:pt x="5306096" y="309631"/>
                    <a:pt x="5396248" y="249530"/>
                  </a:cubicBezTo>
                  <a:cubicBezTo>
                    <a:pt x="5409127" y="240944"/>
                    <a:pt x="5420201" y="228667"/>
                    <a:pt x="5434885" y="223772"/>
                  </a:cubicBezTo>
                  <a:cubicBezTo>
                    <a:pt x="5447764" y="219479"/>
                    <a:pt x="5461379" y="216964"/>
                    <a:pt x="5473521" y="210893"/>
                  </a:cubicBezTo>
                  <a:cubicBezTo>
                    <a:pt x="5487365" y="203971"/>
                    <a:pt x="5498314" y="192057"/>
                    <a:pt x="5512158" y="185135"/>
                  </a:cubicBezTo>
                  <a:cubicBezTo>
                    <a:pt x="5524300" y="179064"/>
                    <a:pt x="5538316" y="177604"/>
                    <a:pt x="5550794" y="172256"/>
                  </a:cubicBezTo>
                  <a:cubicBezTo>
                    <a:pt x="5568440" y="164693"/>
                    <a:pt x="5584664" y="154062"/>
                    <a:pt x="5602310" y="146499"/>
                  </a:cubicBezTo>
                  <a:cubicBezTo>
                    <a:pt x="5647904" y="126959"/>
                    <a:pt x="5649902" y="135861"/>
                    <a:pt x="5705341" y="120741"/>
                  </a:cubicBezTo>
                  <a:cubicBezTo>
                    <a:pt x="5731535" y="113597"/>
                    <a:pt x="5756274" y="101568"/>
                    <a:pt x="5782614" y="94983"/>
                  </a:cubicBezTo>
                  <a:lnTo>
                    <a:pt x="5885645" y="69225"/>
                  </a:lnTo>
                  <a:cubicBezTo>
                    <a:pt x="5902817" y="64932"/>
                    <a:pt x="5919597" y="58541"/>
                    <a:pt x="5937161" y="56346"/>
                  </a:cubicBezTo>
                  <a:lnTo>
                    <a:pt x="6040192" y="43468"/>
                  </a:lnTo>
                  <a:cubicBezTo>
                    <a:pt x="6148408" y="16413"/>
                    <a:pt x="6054936" y="36842"/>
                    <a:pt x="6246254" y="17710"/>
                  </a:cubicBezTo>
                  <a:cubicBezTo>
                    <a:pt x="6545436" y="-12208"/>
                    <a:pt x="6077175" y="4831"/>
                    <a:pt x="6761409" y="483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983346" y="2601532"/>
              <a:ext cx="6903077" cy="3466544"/>
            </a:xfrm>
            <a:custGeom>
              <a:avLst/>
              <a:gdLst>
                <a:gd name="connsiteX0" fmla="*/ 6903077 w 6903077"/>
                <a:gd name="connsiteY0" fmla="*/ 0 h 3466544"/>
                <a:gd name="connsiteX1" fmla="*/ 6632620 w 6903077"/>
                <a:gd name="connsiteY1" fmla="*/ 25758 h 3466544"/>
                <a:gd name="connsiteX2" fmla="*/ 6529589 w 6903077"/>
                <a:gd name="connsiteY2" fmla="*/ 38637 h 3466544"/>
                <a:gd name="connsiteX3" fmla="*/ 6375043 w 6903077"/>
                <a:gd name="connsiteY3" fmla="*/ 64395 h 3466544"/>
                <a:gd name="connsiteX4" fmla="*/ 6246254 w 6903077"/>
                <a:gd name="connsiteY4" fmla="*/ 77274 h 3466544"/>
                <a:gd name="connsiteX5" fmla="*/ 6104586 w 6903077"/>
                <a:gd name="connsiteY5" fmla="*/ 115910 h 3466544"/>
                <a:gd name="connsiteX6" fmla="*/ 6065950 w 6903077"/>
                <a:gd name="connsiteY6" fmla="*/ 128789 h 3466544"/>
                <a:gd name="connsiteX7" fmla="*/ 5950040 w 6903077"/>
                <a:gd name="connsiteY7" fmla="*/ 218941 h 3466544"/>
                <a:gd name="connsiteX8" fmla="*/ 5834130 w 6903077"/>
                <a:gd name="connsiteY8" fmla="*/ 296214 h 3466544"/>
                <a:gd name="connsiteX9" fmla="*/ 5769736 w 6903077"/>
                <a:gd name="connsiteY9" fmla="*/ 347730 h 3466544"/>
                <a:gd name="connsiteX10" fmla="*/ 5705341 w 6903077"/>
                <a:gd name="connsiteY10" fmla="*/ 425003 h 3466544"/>
                <a:gd name="connsiteX11" fmla="*/ 5628068 w 6903077"/>
                <a:gd name="connsiteY11" fmla="*/ 476519 h 3466544"/>
                <a:gd name="connsiteX12" fmla="*/ 5589431 w 6903077"/>
                <a:gd name="connsiteY12" fmla="*/ 515155 h 3466544"/>
                <a:gd name="connsiteX13" fmla="*/ 5563674 w 6903077"/>
                <a:gd name="connsiteY13" fmla="*/ 553792 h 3466544"/>
                <a:gd name="connsiteX14" fmla="*/ 5486400 w 6903077"/>
                <a:gd name="connsiteY14" fmla="*/ 631065 h 3466544"/>
                <a:gd name="connsiteX15" fmla="*/ 5422006 w 6903077"/>
                <a:gd name="connsiteY15" fmla="*/ 708338 h 3466544"/>
                <a:gd name="connsiteX16" fmla="*/ 5357612 w 6903077"/>
                <a:gd name="connsiteY16" fmla="*/ 785612 h 3466544"/>
                <a:gd name="connsiteX17" fmla="*/ 5318975 w 6903077"/>
                <a:gd name="connsiteY17" fmla="*/ 875764 h 3466544"/>
                <a:gd name="connsiteX18" fmla="*/ 5267460 w 6903077"/>
                <a:gd name="connsiteY18" fmla="*/ 953037 h 3466544"/>
                <a:gd name="connsiteX19" fmla="*/ 5215944 w 6903077"/>
                <a:gd name="connsiteY19" fmla="*/ 1043189 h 3466544"/>
                <a:gd name="connsiteX20" fmla="*/ 5164429 w 6903077"/>
                <a:gd name="connsiteY20" fmla="*/ 1159099 h 3466544"/>
                <a:gd name="connsiteX21" fmla="*/ 5151550 w 6903077"/>
                <a:gd name="connsiteY21" fmla="*/ 1197736 h 3466544"/>
                <a:gd name="connsiteX22" fmla="*/ 5087155 w 6903077"/>
                <a:gd name="connsiteY22" fmla="*/ 1287888 h 3466544"/>
                <a:gd name="connsiteX23" fmla="*/ 5035640 w 6903077"/>
                <a:gd name="connsiteY23" fmla="*/ 1365161 h 3466544"/>
                <a:gd name="connsiteX24" fmla="*/ 5009882 w 6903077"/>
                <a:gd name="connsiteY24" fmla="*/ 1403798 h 3466544"/>
                <a:gd name="connsiteX25" fmla="*/ 4984124 w 6903077"/>
                <a:gd name="connsiteY25" fmla="*/ 1442434 h 3466544"/>
                <a:gd name="connsiteX26" fmla="*/ 4971246 w 6903077"/>
                <a:gd name="connsiteY26" fmla="*/ 1481071 h 3466544"/>
                <a:gd name="connsiteX27" fmla="*/ 4893972 w 6903077"/>
                <a:gd name="connsiteY27" fmla="*/ 1558344 h 3466544"/>
                <a:gd name="connsiteX28" fmla="*/ 4816699 w 6903077"/>
                <a:gd name="connsiteY28" fmla="*/ 1687133 h 3466544"/>
                <a:gd name="connsiteX29" fmla="*/ 4790941 w 6903077"/>
                <a:gd name="connsiteY29" fmla="*/ 1725769 h 3466544"/>
                <a:gd name="connsiteX30" fmla="*/ 4752305 w 6903077"/>
                <a:gd name="connsiteY30" fmla="*/ 1764406 h 3466544"/>
                <a:gd name="connsiteX31" fmla="*/ 4700789 w 6903077"/>
                <a:gd name="connsiteY31" fmla="*/ 1841679 h 3466544"/>
                <a:gd name="connsiteX32" fmla="*/ 4662153 w 6903077"/>
                <a:gd name="connsiteY32" fmla="*/ 1893195 h 3466544"/>
                <a:gd name="connsiteX33" fmla="*/ 4636395 w 6903077"/>
                <a:gd name="connsiteY33" fmla="*/ 1931831 h 3466544"/>
                <a:gd name="connsiteX34" fmla="*/ 4559122 w 6903077"/>
                <a:gd name="connsiteY34" fmla="*/ 2009105 h 3466544"/>
                <a:gd name="connsiteX35" fmla="*/ 4494727 w 6903077"/>
                <a:gd name="connsiteY35" fmla="*/ 2086378 h 3466544"/>
                <a:gd name="connsiteX36" fmla="*/ 4443212 w 6903077"/>
                <a:gd name="connsiteY36" fmla="*/ 2125014 h 3466544"/>
                <a:gd name="connsiteX37" fmla="*/ 4404575 w 6903077"/>
                <a:gd name="connsiteY37" fmla="*/ 2150772 h 3466544"/>
                <a:gd name="connsiteX38" fmla="*/ 4365939 w 6903077"/>
                <a:gd name="connsiteY38" fmla="*/ 2189409 h 3466544"/>
                <a:gd name="connsiteX39" fmla="*/ 4288665 w 6903077"/>
                <a:gd name="connsiteY39" fmla="*/ 2240924 h 3466544"/>
                <a:gd name="connsiteX40" fmla="*/ 4250029 w 6903077"/>
                <a:gd name="connsiteY40" fmla="*/ 2266682 h 3466544"/>
                <a:gd name="connsiteX41" fmla="*/ 4198513 w 6903077"/>
                <a:gd name="connsiteY41" fmla="*/ 2292440 h 3466544"/>
                <a:gd name="connsiteX42" fmla="*/ 4159877 w 6903077"/>
                <a:gd name="connsiteY42" fmla="*/ 2331076 h 3466544"/>
                <a:gd name="connsiteX43" fmla="*/ 4121240 w 6903077"/>
                <a:gd name="connsiteY43" fmla="*/ 2343955 h 3466544"/>
                <a:gd name="connsiteX44" fmla="*/ 3966693 w 6903077"/>
                <a:gd name="connsiteY44" fmla="*/ 2421229 h 3466544"/>
                <a:gd name="connsiteX45" fmla="*/ 3966693 w 6903077"/>
                <a:gd name="connsiteY45" fmla="*/ 2421229 h 3466544"/>
                <a:gd name="connsiteX46" fmla="*/ 3915178 w 6903077"/>
                <a:gd name="connsiteY46" fmla="*/ 2446986 h 3466544"/>
                <a:gd name="connsiteX47" fmla="*/ 3825026 w 6903077"/>
                <a:gd name="connsiteY47" fmla="*/ 2498502 h 3466544"/>
                <a:gd name="connsiteX48" fmla="*/ 3734874 w 6903077"/>
                <a:gd name="connsiteY48" fmla="*/ 2524260 h 3466544"/>
                <a:gd name="connsiteX49" fmla="*/ 3696237 w 6903077"/>
                <a:gd name="connsiteY49" fmla="*/ 2550017 h 3466544"/>
                <a:gd name="connsiteX50" fmla="*/ 3618964 w 6903077"/>
                <a:gd name="connsiteY50" fmla="*/ 2575775 h 3466544"/>
                <a:gd name="connsiteX51" fmla="*/ 3567448 w 6903077"/>
                <a:gd name="connsiteY51" fmla="*/ 2601533 h 3466544"/>
                <a:gd name="connsiteX52" fmla="*/ 3503054 w 6903077"/>
                <a:gd name="connsiteY52" fmla="*/ 2627291 h 3466544"/>
                <a:gd name="connsiteX53" fmla="*/ 3412902 w 6903077"/>
                <a:gd name="connsiteY53" fmla="*/ 2678806 h 3466544"/>
                <a:gd name="connsiteX54" fmla="*/ 3361386 w 6903077"/>
                <a:gd name="connsiteY54" fmla="*/ 2691685 h 3466544"/>
                <a:gd name="connsiteX55" fmla="*/ 3245477 w 6903077"/>
                <a:gd name="connsiteY55" fmla="*/ 2743200 h 3466544"/>
                <a:gd name="connsiteX56" fmla="*/ 3206840 w 6903077"/>
                <a:gd name="connsiteY56" fmla="*/ 2756079 h 3466544"/>
                <a:gd name="connsiteX57" fmla="*/ 3129567 w 6903077"/>
                <a:gd name="connsiteY57" fmla="*/ 2807595 h 3466544"/>
                <a:gd name="connsiteX58" fmla="*/ 3090930 w 6903077"/>
                <a:gd name="connsiteY58" fmla="*/ 2820474 h 3466544"/>
                <a:gd name="connsiteX59" fmla="*/ 3013657 w 6903077"/>
                <a:gd name="connsiteY59" fmla="*/ 2871989 h 3466544"/>
                <a:gd name="connsiteX60" fmla="*/ 2975020 w 6903077"/>
                <a:gd name="connsiteY60" fmla="*/ 2897747 h 3466544"/>
                <a:gd name="connsiteX61" fmla="*/ 2936384 w 6903077"/>
                <a:gd name="connsiteY61" fmla="*/ 2936383 h 3466544"/>
                <a:gd name="connsiteX62" fmla="*/ 2846231 w 6903077"/>
                <a:gd name="connsiteY62" fmla="*/ 2975020 h 3466544"/>
                <a:gd name="connsiteX63" fmla="*/ 2730322 w 6903077"/>
                <a:gd name="connsiteY63" fmla="*/ 3039414 h 3466544"/>
                <a:gd name="connsiteX64" fmla="*/ 2691685 w 6903077"/>
                <a:gd name="connsiteY64" fmla="*/ 3065172 h 3466544"/>
                <a:gd name="connsiteX65" fmla="*/ 2601533 w 6903077"/>
                <a:gd name="connsiteY65" fmla="*/ 3090930 h 3466544"/>
                <a:gd name="connsiteX66" fmla="*/ 2498502 w 6903077"/>
                <a:gd name="connsiteY66" fmla="*/ 3129567 h 3466544"/>
                <a:gd name="connsiteX67" fmla="*/ 2331077 w 6903077"/>
                <a:gd name="connsiteY67" fmla="*/ 3181082 h 3466544"/>
                <a:gd name="connsiteX68" fmla="*/ 2253803 w 6903077"/>
                <a:gd name="connsiteY68" fmla="*/ 3206840 h 3466544"/>
                <a:gd name="connsiteX69" fmla="*/ 2202288 w 6903077"/>
                <a:gd name="connsiteY69" fmla="*/ 3219719 h 3466544"/>
                <a:gd name="connsiteX70" fmla="*/ 2073499 w 6903077"/>
                <a:gd name="connsiteY70" fmla="*/ 3258355 h 3466544"/>
                <a:gd name="connsiteX71" fmla="*/ 1957589 w 6903077"/>
                <a:gd name="connsiteY71" fmla="*/ 3271234 h 3466544"/>
                <a:gd name="connsiteX72" fmla="*/ 1893195 w 6903077"/>
                <a:gd name="connsiteY72" fmla="*/ 3284113 h 3466544"/>
                <a:gd name="connsiteX73" fmla="*/ 1841679 w 6903077"/>
                <a:gd name="connsiteY73" fmla="*/ 3296992 h 3466544"/>
                <a:gd name="connsiteX74" fmla="*/ 1712891 w 6903077"/>
                <a:gd name="connsiteY74" fmla="*/ 3309871 h 3466544"/>
                <a:gd name="connsiteX75" fmla="*/ 1571223 w 6903077"/>
                <a:gd name="connsiteY75" fmla="*/ 3335629 h 3466544"/>
                <a:gd name="connsiteX76" fmla="*/ 1532586 w 6903077"/>
                <a:gd name="connsiteY76" fmla="*/ 3348507 h 3466544"/>
                <a:gd name="connsiteX77" fmla="*/ 1442434 w 6903077"/>
                <a:gd name="connsiteY77" fmla="*/ 3361386 h 3466544"/>
                <a:gd name="connsiteX78" fmla="*/ 1403798 w 6903077"/>
                <a:gd name="connsiteY78" fmla="*/ 3374265 h 3466544"/>
                <a:gd name="connsiteX79" fmla="*/ 1236372 w 6903077"/>
                <a:gd name="connsiteY79" fmla="*/ 3400023 h 3466544"/>
                <a:gd name="connsiteX80" fmla="*/ 1159099 w 6903077"/>
                <a:gd name="connsiteY80" fmla="*/ 3412902 h 3466544"/>
                <a:gd name="connsiteX81" fmla="*/ 1107584 w 6903077"/>
                <a:gd name="connsiteY81" fmla="*/ 3425781 h 3466544"/>
                <a:gd name="connsiteX82" fmla="*/ 978795 w 6903077"/>
                <a:gd name="connsiteY82" fmla="*/ 3438660 h 3466544"/>
                <a:gd name="connsiteX83" fmla="*/ 566671 w 6903077"/>
                <a:gd name="connsiteY83" fmla="*/ 3438660 h 3466544"/>
                <a:gd name="connsiteX84" fmla="*/ 450761 w 6903077"/>
                <a:gd name="connsiteY84" fmla="*/ 3425781 h 3466544"/>
                <a:gd name="connsiteX85" fmla="*/ 347730 w 6903077"/>
                <a:gd name="connsiteY85" fmla="*/ 3400023 h 3466544"/>
                <a:gd name="connsiteX86" fmla="*/ 231820 w 6903077"/>
                <a:gd name="connsiteY86" fmla="*/ 3374265 h 3466544"/>
                <a:gd name="connsiteX87" fmla="*/ 77274 w 6903077"/>
                <a:gd name="connsiteY87" fmla="*/ 3361386 h 3466544"/>
                <a:gd name="connsiteX88" fmla="*/ 0 w 6903077"/>
                <a:gd name="connsiteY88" fmla="*/ 3348507 h 346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903077" h="3466544">
                  <a:moveTo>
                    <a:pt x="6903077" y="0"/>
                  </a:moveTo>
                  <a:cubicBezTo>
                    <a:pt x="6713490" y="27084"/>
                    <a:pt x="6922174" y="-565"/>
                    <a:pt x="6632620" y="25758"/>
                  </a:cubicBezTo>
                  <a:cubicBezTo>
                    <a:pt x="6598151" y="28892"/>
                    <a:pt x="6563817" y="33503"/>
                    <a:pt x="6529589" y="38637"/>
                  </a:cubicBezTo>
                  <a:cubicBezTo>
                    <a:pt x="6477941" y="46384"/>
                    <a:pt x="6427010" y="59198"/>
                    <a:pt x="6375043" y="64395"/>
                  </a:cubicBezTo>
                  <a:lnTo>
                    <a:pt x="6246254" y="77274"/>
                  </a:lnTo>
                  <a:cubicBezTo>
                    <a:pt x="6155240" y="95477"/>
                    <a:pt x="6202621" y="83232"/>
                    <a:pt x="6104586" y="115910"/>
                  </a:cubicBezTo>
                  <a:lnTo>
                    <a:pt x="6065950" y="128789"/>
                  </a:lnTo>
                  <a:cubicBezTo>
                    <a:pt x="5969163" y="225576"/>
                    <a:pt x="6104098" y="95693"/>
                    <a:pt x="5950040" y="218941"/>
                  </a:cubicBezTo>
                  <a:cubicBezTo>
                    <a:pt x="5870654" y="282450"/>
                    <a:pt x="5910233" y="258164"/>
                    <a:pt x="5834130" y="296214"/>
                  </a:cubicBezTo>
                  <a:cubicBezTo>
                    <a:pt x="5776523" y="382624"/>
                    <a:pt x="5844385" y="297964"/>
                    <a:pt x="5769736" y="347730"/>
                  </a:cubicBezTo>
                  <a:cubicBezTo>
                    <a:pt x="5672893" y="412293"/>
                    <a:pt x="5781366" y="358481"/>
                    <a:pt x="5705341" y="425003"/>
                  </a:cubicBezTo>
                  <a:cubicBezTo>
                    <a:pt x="5682043" y="445388"/>
                    <a:pt x="5649958" y="454629"/>
                    <a:pt x="5628068" y="476519"/>
                  </a:cubicBezTo>
                  <a:cubicBezTo>
                    <a:pt x="5615189" y="489398"/>
                    <a:pt x="5601091" y="501163"/>
                    <a:pt x="5589431" y="515155"/>
                  </a:cubicBezTo>
                  <a:cubicBezTo>
                    <a:pt x="5579522" y="527046"/>
                    <a:pt x="5573957" y="542223"/>
                    <a:pt x="5563674" y="553792"/>
                  </a:cubicBezTo>
                  <a:cubicBezTo>
                    <a:pt x="5539473" y="581018"/>
                    <a:pt x="5506606" y="600755"/>
                    <a:pt x="5486400" y="631065"/>
                  </a:cubicBezTo>
                  <a:cubicBezTo>
                    <a:pt x="5422455" y="726987"/>
                    <a:pt x="5504636" y="609183"/>
                    <a:pt x="5422006" y="708338"/>
                  </a:cubicBezTo>
                  <a:cubicBezTo>
                    <a:pt x="5332340" y="815936"/>
                    <a:pt x="5470505" y="672716"/>
                    <a:pt x="5357612" y="785612"/>
                  </a:cubicBezTo>
                  <a:cubicBezTo>
                    <a:pt x="5344288" y="825582"/>
                    <a:pt x="5342846" y="835978"/>
                    <a:pt x="5318975" y="875764"/>
                  </a:cubicBezTo>
                  <a:cubicBezTo>
                    <a:pt x="5303048" y="902309"/>
                    <a:pt x="5281304" y="925348"/>
                    <a:pt x="5267460" y="953037"/>
                  </a:cubicBezTo>
                  <a:cubicBezTo>
                    <a:pt x="5234780" y="1018397"/>
                    <a:pt x="5252352" y="988579"/>
                    <a:pt x="5215944" y="1043189"/>
                  </a:cubicBezTo>
                  <a:cubicBezTo>
                    <a:pt x="5149489" y="1242550"/>
                    <a:pt x="5225656" y="1036641"/>
                    <a:pt x="5164429" y="1159099"/>
                  </a:cubicBezTo>
                  <a:cubicBezTo>
                    <a:pt x="5158358" y="1171242"/>
                    <a:pt x="5157621" y="1185594"/>
                    <a:pt x="5151550" y="1197736"/>
                  </a:cubicBezTo>
                  <a:cubicBezTo>
                    <a:pt x="5141084" y="1218667"/>
                    <a:pt x="5097360" y="1273309"/>
                    <a:pt x="5087155" y="1287888"/>
                  </a:cubicBezTo>
                  <a:cubicBezTo>
                    <a:pt x="5069402" y="1313249"/>
                    <a:pt x="5052812" y="1339403"/>
                    <a:pt x="5035640" y="1365161"/>
                  </a:cubicBezTo>
                  <a:lnTo>
                    <a:pt x="5009882" y="1403798"/>
                  </a:lnTo>
                  <a:lnTo>
                    <a:pt x="4984124" y="1442434"/>
                  </a:lnTo>
                  <a:cubicBezTo>
                    <a:pt x="4979831" y="1455313"/>
                    <a:pt x="4979581" y="1470355"/>
                    <a:pt x="4971246" y="1481071"/>
                  </a:cubicBezTo>
                  <a:cubicBezTo>
                    <a:pt x="4948882" y="1509825"/>
                    <a:pt x="4893972" y="1558344"/>
                    <a:pt x="4893972" y="1558344"/>
                  </a:cubicBezTo>
                  <a:cubicBezTo>
                    <a:pt x="4854372" y="1637548"/>
                    <a:pt x="4878864" y="1593887"/>
                    <a:pt x="4816699" y="1687133"/>
                  </a:cubicBezTo>
                  <a:cubicBezTo>
                    <a:pt x="4808113" y="1700012"/>
                    <a:pt x="4801886" y="1714824"/>
                    <a:pt x="4790941" y="1725769"/>
                  </a:cubicBezTo>
                  <a:cubicBezTo>
                    <a:pt x="4778062" y="1738648"/>
                    <a:pt x="4763487" y="1750029"/>
                    <a:pt x="4752305" y="1764406"/>
                  </a:cubicBezTo>
                  <a:cubicBezTo>
                    <a:pt x="4733299" y="1788842"/>
                    <a:pt x="4719363" y="1816913"/>
                    <a:pt x="4700789" y="1841679"/>
                  </a:cubicBezTo>
                  <a:cubicBezTo>
                    <a:pt x="4687910" y="1858851"/>
                    <a:pt x="4674629" y="1875728"/>
                    <a:pt x="4662153" y="1893195"/>
                  </a:cubicBezTo>
                  <a:cubicBezTo>
                    <a:pt x="4653156" y="1905790"/>
                    <a:pt x="4646678" y="1920262"/>
                    <a:pt x="4636395" y="1931831"/>
                  </a:cubicBezTo>
                  <a:cubicBezTo>
                    <a:pt x="4612194" y="1959057"/>
                    <a:pt x="4579328" y="1978796"/>
                    <a:pt x="4559122" y="2009105"/>
                  </a:cubicBezTo>
                  <a:cubicBezTo>
                    <a:pt x="4532625" y="2048850"/>
                    <a:pt x="4533290" y="2053324"/>
                    <a:pt x="4494727" y="2086378"/>
                  </a:cubicBezTo>
                  <a:cubicBezTo>
                    <a:pt x="4478430" y="2100347"/>
                    <a:pt x="4460678" y="2112538"/>
                    <a:pt x="4443212" y="2125014"/>
                  </a:cubicBezTo>
                  <a:cubicBezTo>
                    <a:pt x="4430617" y="2134011"/>
                    <a:pt x="4416466" y="2140863"/>
                    <a:pt x="4404575" y="2150772"/>
                  </a:cubicBezTo>
                  <a:cubicBezTo>
                    <a:pt x="4390583" y="2162432"/>
                    <a:pt x="4380316" y="2178227"/>
                    <a:pt x="4365939" y="2189409"/>
                  </a:cubicBezTo>
                  <a:cubicBezTo>
                    <a:pt x="4341503" y="2208415"/>
                    <a:pt x="4314423" y="2223752"/>
                    <a:pt x="4288665" y="2240924"/>
                  </a:cubicBezTo>
                  <a:cubicBezTo>
                    <a:pt x="4275786" y="2249510"/>
                    <a:pt x="4263873" y="2259760"/>
                    <a:pt x="4250029" y="2266682"/>
                  </a:cubicBezTo>
                  <a:cubicBezTo>
                    <a:pt x="4232857" y="2275268"/>
                    <a:pt x="4214136" y="2281281"/>
                    <a:pt x="4198513" y="2292440"/>
                  </a:cubicBezTo>
                  <a:cubicBezTo>
                    <a:pt x="4183692" y="2303026"/>
                    <a:pt x="4175031" y="2320973"/>
                    <a:pt x="4159877" y="2331076"/>
                  </a:cubicBezTo>
                  <a:cubicBezTo>
                    <a:pt x="4148581" y="2338606"/>
                    <a:pt x="4133107" y="2337362"/>
                    <a:pt x="4121240" y="2343955"/>
                  </a:cubicBezTo>
                  <a:cubicBezTo>
                    <a:pt x="3971443" y="2427176"/>
                    <a:pt x="4117130" y="2371083"/>
                    <a:pt x="3966693" y="2421229"/>
                  </a:cubicBezTo>
                  <a:lnTo>
                    <a:pt x="3966693" y="2421229"/>
                  </a:lnTo>
                  <a:cubicBezTo>
                    <a:pt x="3949521" y="2429815"/>
                    <a:pt x="3931847" y="2437461"/>
                    <a:pt x="3915178" y="2446986"/>
                  </a:cubicBezTo>
                  <a:cubicBezTo>
                    <a:pt x="3867623" y="2474160"/>
                    <a:pt x="3881634" y="2477274"/>
                    <a:pt x="3825026" y="2498502"/>
                  </a:cubicBezTo>
                  <a:cubicBezTo>
                    <a:pt x="3792007" y="2510884"/>
                    <a:pt x="3766015" y="2508690"/>
                    <a:pt x="3734874" y="2524260"/>
                  </a:cubicBezTo>
                  <a:cubicBezTo>
                    <a:pt x="3721030" y="2531182"/>
                    <a:pt x="3710381" y="2543731"/>
                    <a:pt x="3696237" y="2550017"/>
                  </a:cubicBezTo>
                  <a:cubicBezTo>
                    <a:pt x="3671426" y="2561044"/>
                    <a:pt x="3643249" y="2563633"/>
                    <a:pt x="3618964" y="2575775"/>
                  </a:cubicBezTo>
                  <a:cubicBezTo>
                    <a:pt x="3601792" y="2584361"/>
                    <a:pt x="3584992" y="2593736"/>
                    <a:pt x="3567448" y="2601533"/>
                  </a:cubicBezTo>
                  <a:cubicBezTo>
                    <a:pt x="3546322" y="2610922"/>
                    <a:pt x="3523732" y="2616952"/>
                    <a:pt x="3503054" y="2627291"/>
                  </a:cubicBezTo>
                  <a:cubicBezTo>
                    <a:pt x="3428332" y="2664651"/>
                    <a:pt x="3503205" y="2644942"/>
                    <a:pt x="3412902" y="2678806"/>
                  </a:cubicBezTo>
                  <a:cubicBezTo>
                    <a:pt x="3396329" y="2685021"/>
                    <a:pt x="3378558" y="2687392"/>
                    <a:pt x="3361386" y="2691685"/>
                  </a:cubicBezTo>
                  <a:cubicBezTo>
                    <a:pt x="3300159" y="2732504"/>
                    <a:pt x="3337435" y="2712548"/>
                    <a:pt x="3245477" y="2743200"/>
                  </a:cubicBezTo>
                  <a:cubicBezTo>
                    <a:pt x="3232598" y="2747493"/>
                    <a:pt x="3218136" y="2748549"/>
                    <a:pt x="3206840" y="2756079"/>
                  </a:cubicBezTo>
                  <a:cubicBezTo>
                    <a:pt x="3181082" y="2773251"/>
                    <a:pt x="3158935" y="2797806"/>
                    <a:pt x="3129567" y="2807595"/>
                  </a:cubicBezTo>
                  <a:cubicBezTo>
                    <a:pt x="3116688" y="2811888"/>
                    <a:pt x="3102797" y="2813881"/>
                    <a:pt x="3090930" y="2820474"/>
                  </a:cubicBezTo>
                  <a:cubicBezTo>
                    <a:pt x="3063869" y="2835508"/>
                    <a:pt x="3039415" y="2854817"/>
                    <a:pt x="3013657" y="2871989"/>
                  </a:cubicBezTo>
                  <a:cubicBezTo>
                    <a:pt x="3000778" y="2880575"/>
                    <a:pt x="2985965" y="2886802"/>
                    <a:pt x="2975020" y="2897747"/>
                  </a:cubicBezTo>
                  <a:cubicBezTo>
                    <a:pt x="2962141" y="2910626"/>
                    <a:pt x="2951205" y="2925797"/>
                    <a:pt x="2936384" y="2936383"/>
                  </a:cubicBezTo>
                  <a:cubicBezTo>
                    <a:pt x="2908533" y="2956276"/>
                    <a:pt x="2877762" y="2964510"/>
                    <a:pt x="2846231" y="2975020"/>
                  </a:cubicBezTo>
                  <a:cubicBezTo>
                    <a:pt x="2757663" y="3034066"/>
                    <a:pt x="2798327" y="3016747"/>
                    <a:pt x="2730322" y="3039414"/>
                  </a:cubicBezTo>
                  <a:cubicBezTo>
                    <a:pt x="2717443" y="3048000"/>
                    <a:pt x="2705530" y="3058250"/>
                    <a:pt x="2691685" y="3065172"/>
                  </a:cubicBezTo>
                  <a:cubicBezTo>
                    <a:pt x="2671100" y="3075465"/>
                    <a:pt x="2620789" y="3085428"/>
                    <a:pt x="2601533" y="3090930"/>
                  </a:cubicBezTo>
                  <a:cubicBezTo>
                    <a:pt x="2554207" y="3104452"/>
                    <a:pt x="2552949" y="3110122"/>
                    <a:pt x="2498502" y="3129567"/>
                  </a:cubicBezTo>
                  <a:cubicBezTo>
                    <a:pt x="2237841" y="3222660"/>
                    <a:pt x="2477715" y="3137090"/>
                    <a:pt x="2331077" y="3181082"/>
                  </a:cubicBezTo>
                  <a:cubicBezTo>
                    <a:pt x="2305071" y="3188884"/>
                    <a:pt x="2280144" y="3200255"/>
                    <a:pt x="2253803" y="3206840"/>
                  </a:cubicBezTo>
                  <a:cubicBezTo>
                    <a:pt x="2236631" y="3211133"/>
                    <a:pt x="2219242" y="3214633"/>
                    <a:pt x="2202288" y="3219719"/>
                  </a:cubicBezTo>
                  <a:cubicBezTo>
                    <a:pt x="2165342" y="3230803"/>
                    <a:pt x="2114117" y="3252106"/>
                    <a:pt x="2073499" y="3258355"/>
                  </a:cubicBezTo>
                  <a:cubicBezTo>
                    <a:pt x="2035077" y="3264266"/>
                    <a:pt x="1996073" y="3265736"/>
                    <a:pt x="1957589" y="3271234"/>
                  </a:cubicBezTo>
                  <a:cubicBezTo>
                    <a:pt x="1935919" y="3274330"/>
                    <a:pt x="1914563" y="3279364"/>
                    <a:pt x="1893195" y="3284113"/>
                  </a:cubicBezTo>
                  <a:cubicBezTo>
                    <a:pt x="1875916" y="3287953"/>
                    <a:pt x="1859202" y="3294489"/>
                    <a:pt x="1841679" y="3296992"/>
                  </a:cubicBezTo>
                  <a:cubicBezTo>
                    <a:pt x="1798969" y="3303093"/>
                    <a:pt x="1755820" y="3305578"/>
                    <a:pt x="1712891" y="3309871"/>
                  </a:cubicBezTo>
                  <a:cubicBezTo>
                    <a:pt x="1560190" y="3348046"/>
                    <a:pt x="1801922" y="3289491"/>
                    <a:pt x="1571223" y="3335629"/>
                  </a:cubicBezTo>
                  <a:cubicBezTo>
                    <a:pt x="1557911" y="3338291"/>
                    <a:pt x="1545898" y="3345845"/>
                    <a:pt x="1532586" y="3348507"/>
                  </a:cubicBezTo>
                  <a:cubicBezTo>
                    <a:pt x="1502820" y="3354460"/>
                    <a:pt x="1472485" y="3357093"/>
                    <a:pt x="1442434" y="3361386"/>
                  </a:cubicBezTo>
                  <a:cubicBezTo>
                    <a:pt x="1429555" y="3365679"/>
                    <a:pt x="1416968" y="3370972"/>
                    <a:pt x="1403798" y="3374265"/>
                  </a:cubicBezTo>
                  <a:cubicBezTo>
                    <a:pt x="1338205" y="3390663"/>
                    <a:pt x="1309357" y="3389596"/>
                    <a:pt x="1236372" y="3400023"/>
                  </a:cubicBezTo>
                  <a:cubicBezTo>
                    <a:pt x="1210521" y="3403716"/>
                    <a:pt x="1184705" y="3407781"/>
                    <a:pt x="1159099" y="3412902"/>
                  </a:cubicBezTo>
                  <a:cubicBezTo>
                    <a:pt x="1141743" y="3416373"/>
                    <a:pt x="1125106" y="3423278"/>
                    <a:pt x="1107584" y="3425781"/>
                  </a:cubicBezTo>
                  <a:cubicBezTo>
                    <a:pt x="1064874" y="3431883"/>
                    <a:pt x="1021725" y="3434367"/>
                    <a:pt x="978795" y="3438660"/>
                  </a:cubicBezTo>
                  <a:cubicBezTo>
                    <a:pt x="823964" y="3490266"/>
                    <a:pt x="935523" y="3458073"/>
                    <a:pt x="566671" y="3438660"/>
                  </a:cubicBezTo>
                  <a:cubicBezTo>
                    <a:pt x="527850" y="3436617"/>
                    <a:pt x="489398" y="3430074"/>
                    <a:pt x="450761" y="3425781"/>
                  </a:cubicBezTo>
                  <a:cubicBezTo>
                    <a:pt x="416417" y="3417195"/>
                    <a:pt x="381314" y="3411218"/>
                    <a:pt x="347730" y="3400023"/>
                  </a:cubicBezTo>
                  <a:cubicBezTo>
                    <a:pt x="296104" y="3382814"/>
                    <a:pt x="299818" y="3381820"/>
                    <a:pt x="231820" y="3374265"/>
                  </a:cubicBezTo>
                  <a:cubicBezTo>
                    <a:pt x="180442" y="3368556"/>
                    <a:pt x="128652" y="3367095"/>
                    <a:pt x="77274" y="3361386"/>
                  </a:cubicBezTo>
                  <a:cubicBezTo>
                    <a:pt x="51320" y="3358502"/>
                    <a:pt x="0" y="3348507"/>
                    <a:pt x="0" y="334850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446986" y="3915177"/>
              <a:ext cx="4623515" cy="669702"/>
            </a:xfrm>
            <a:custGeom>
              <a:avLst/>
              <a:gdLst>
                <a:gd name="connsiteX0" fmla="*/ 4623515 w 4623515"/>
                <a:gd name="connsiteY0" fmla="*/ 0 h 669702"/>
                <a:gd name="connsiteX1" fmla="*/ 4572000 w 4623515"/>
                <a:gd name="connsiteY1" fmla="*/ 64395 h 669702"/>
                <a:gd name="connsiteX2" fmla="*/ 4533363 w 4623515"/>
                <a:gd name="connsiteY2" fmla="*/ 77274 h 669702"/>
                <a:gd name="connsiteX3" fmla="*/ 4481848 w 4623515"/>
                <a:gd name="connsiteY3" fmla="*/ 103031 h 669702"/>
                <a:gd name="connsiteX4" fmla="*/ 4456090 w 4623515"/>
                <a:gd name="connsiteY4" fmla="*/ 141668 h 669702"/>
                <a:gd name="connsiteX5" fmla="*/ 4378817 w 4623515"/>
                <a:gd name="connsiteY5" fmla="*/ 193184 h 669702"/>
                <a:gd name="connsiteX6" fmla="*/ 4353059 w 4623515"/>
                <a:gd name="connsiteY6" fmla="*/ 231820 h 669702"/>
                <a:gd name="connsiteX7" fmla="*/ 4301544 w 4623515"/>
                <a:gd name="connsiteY7" fmla="*/ 257578 h 669702"/>
                <a:gd name="connsiteX8" fmla="*/ 4262907 w 4623515"/>
                <a:gd name="connsiteY8" fmla="*/ 283336 h 669702"/>
                <a:gd name="connsiteX9" fmla="*/ 4224270 w 4623515"/>
                <a:gd name="connsiteY9" fmla="*/ 321972 h 669702"/>
                <a:gd name="connsiteX10" fmla="*/ 4172755 w 4623515"/>
                <a:gd name="connsiteY10" fmla="*/ 334851 h 669702"/>
                <a:gd name="connsiteX11" fmla="*/ 4082603 w 4623515"/>
                <a:gd name="connsiteY11" fmla="*/ 386367 h 669702"/>
                <a:gd name="connsiteX12" fmla="*/ 3953814 w 4623515"/>
                <a:gd name="connsiteY12" fmla="*/ 425003 h 669702"/>
                <a:gd name="connsiteX13" fmla="*/ 3915177 w 4623515"/>
                <a:gd name="connsiteY13" fmla="*/ 437882 h 669702"/>
                <a:gd name="connsiteX14" fmla="*/ 3850783 w 4623515"/>
                <a:gd name="connsiteY14" fmla="*/ 450761 h 669702"/>
                <a:gd name="connsiteX15" fmla="*/ 3747752 w 4623515"/>
                <a:gd name="connsiteY15" fmla="*/ 476519 h 669702"/>
                <a:gd name="connsiteX16" fmla="*/ 3618963 w 4623515"/>
                <a:gd name="connsiteY16" fmla="*/ 489398 h 669702"/>
                <a:gd name="connsiteX17" fmla="*/ 3451538 w 4623515"/>
                <a:gd name="connsiteY17" fmla="*/ 515155 h 669702"/>
                <a:gd name="connsiteX18" fmla="*/ 3374265 w 4623515"/>
                <a:gd name="connsiteY18" fmla="*/ 528034 h 669702"/>
                <a:gd name="connsiteX19" fmla="*/ 3271234 w 4623515"/>
                <a:gd name="connsiteY19" fmla="*/ 540913 h 669702"/>
                <a:gd name="connsiteX20" fmla="*/ 3219718 w 4623515"/>
                <a:gd name="connsiteY20" fmla="*/ 553792 h 669702"/>
                <a:gd name="connsiteX21" fmla="*/ 3090929 w 4623515"/>
                <a:gd name="connsiteY21" fmla="*/ 566671 h 669702"/>
                <a:gd name="connsiteX22" fmla="*/ 3000777 w 4623515"/>
                <a:gd name="connsiteY22" fmla="*/ 579550 h 669702"/>
                <a:gd name="connsiteX23" fmla="*/ 2897746 w 4623515"/>
                <a:gd name="connsiteY23" fmla="*/ 605308 h 669702"/>
                <a:gd name="connsiteX24" fmla="*/ 2859110 w 4623515"/>
                <a:gd name="connsiteY24" fmla="*/ 618186 h 669702"/>
                <a:gd name="connsiteX25" fmla="*/ 2395470 w 4623515"/>
                <a:gd name="connsiteY25" fmla="*/ 656823 h 669702"/>
                <a:gd name="connsiteX26" fmla="*/ 2331076 w 4623515"/>
                <a:gd name="connsiteY26" fmla="*/ 669702 h 669702"/>
                <a:gd name="connsiteX27" fmla="*/ 1815921 w 4623515"/>
                <a:gd name="connsiteY27" fmla="*/ 631065 h 669702"/>
                <a:gd name="connsiteX28" fmla="*/ 1738648 w 4623515"/>
                <a:gd name="connsiteY28" fmla="*/ 605308 h 669702"/>
                <a:gd name="connsiteX29" fmla="*/ 1635617 w 4623515"/>
                <a:gd name="connsiteY29" fmla="*/ 579550 h 669702"/>
                <a:gd name="connsiteX30" fmla="*/ 1584101 w 4623515"/>
                <a:gd name="connsiteY30" fmla="*/ 566671 h 669702"/>
                <a:gd name="connsiteX31" fmla="*/ 1506828 w 4623515"/>
                <a:gd name="connsiteY31" fmla="*/ 540913 h 669702"/>
                <a:gd name="connsiteX32" fmla="*/ 1455313 w 4623515"/>
                <a:gd name="connsiteY32" fmla="*/ 528034 h 669702"/>
                <a:gd name="connsiteX33" fmla="*/ 1416676 w 4623515"/>
                <a:gd name="connsiteY33" fmla="*/ 515155 h 669702"/>
                <a:gd name="connsiteX34" fmla="*/ 1313645 w 4623515"/>
                <a:gd name="connsiteY34" fmla="*/ 489398 h 669702"/>
                <a:gd name="connsiteX35" fmla="*/ 1262129 w 4623515"/>
                <a:gd name="connsiteY35" fmla="*/ 476519 h 669702"/>
                <a:gd name="connsiteX36" fmla="*/ 1171977 w 4623515"/>
                <a:gd name="connsiteY36" fmla="*/ 450761 h 669702"/>
                <a:gd name="connsiteX37" fmla="*/ 1081825 w 4623515"/>
                <a:gd name="connsiteY37" fmla="*/ 437882 h 669702"/>
                <a:gd name="connsiteX38" fmla="*/ 940158 w 4623515"/>
                <a:gd name="connsiteY38" fmla="*/ 399246 h 669702"/>
                <a:gd name="connsiteX39" fmla="*/ 888642 w 4623515"/>
                <a:gd name="connsiteY39" fmla="*/ 386367 h 669702"/>
                <a:gd name="connsiteX40" fmla="*/ 772732 w 4623515"/>
                <a:gd name="connsiteY40" fmla="*/ 373488 h 669702"/>
                <a:gd name="connsiteX41" fmla="*/ 231820 w 4623515"/>
                <a:gd name="connsiteY41" fmla="*/ 386367 h 669702"/>
                <a:gd name="connsiteX42" fmla="*/ 103031 w 4623515"/>
                <a:gd name="connsiteY42" fmla="*/ 425003 h 669702"/>
                <a:gd name="connsiteX43" fmla="*/ 64394 w 4623515"/>
                <a:gd name="connsiteY43" fmla="*/ 437882 h 669702"/>
                <a:gd name="connsiteX44" fmla="*/ 0 w 4623515"/>
                <a:gd name="connsiteY44" fmla="*/ 476519 h 66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623515" h="669702">
                  <a:moveTo>
                    <a:pt x="4623515" y="0"/>
                  </a:moveTo>
                  <a:cubicBezTo>
                    <a:pt x="4606343" y="21465"/>
                    <a:pt x="4592871" y="46506"/>
                    <a:pt x="4572000" y="64395"/>
                  </a:cubicBezTo>
                  <a:cubicBezTo>
                    <a:pt x="4561693" y="73230"/>
                    <a:pt x="4545841" y="71926"/>
                    <a:pt x="4533363" y="77274"/>
                  </a:cubicBezTo>
                  <a:cubicBezTo>
                    <a:pt x="4515717" y="84837"/>
                    <a:pt x="4499020" y="94445"/>
                    <a:pt x="4481848" y="103031"/>
                  </a:cubicBezTo>
                  <a:cubicBezTo>
                    <a:pt x="4473262" y="115910"/>
                    <a:pt x="4467739" y="131475"/>
                    <a:pt x="4456090" y="141668"/>
                  </a:cubicBezTo>
                  <a:cubicBezTo>
                    <a:pt x="4432793" y="162053"/>
                    <a:pt x="4378817" y="193184"/>
                    <a:pt x="4378817" y="193184"/>
                  </a:cubicBezTo>
                  <a:cubicBezTo>
                    <a:pt x="4370231" y="206063"/>
                    <a:pt x="4364950" y="221911"/>
                    <a:pt x="4353059" y="231820"/>
                  </a:cubicBezTo>
                  <a:cubicBezTo>
                    <a:pt x="4338310" y="244111"/>
                    <a:pt x="4318213" y="248053"/>
                    <a:pt x="4301544" y="257578"/>
                  </a:cubicBezTo>
                  <a:cubicBezTo>
                    <a:pt x="4288105" y="265258"/>
                    <a:pt x="4274798" y="273427"/>
                    <a:pt x="4262907" y="283336"/>
                  </a:cubicBezTo>
                  <a:cubicBezTo>
                    <a:pt x="4248915" y="294996"/>
                    <a:pt x="4240084" y="312936"/>
                    <a:pt x="4224270" y="321972"/>
                  </a:cubicBezTo>
                  <a:cubicBezTo>
                    <a:pt x="4208902" y="330754"/>
                    <a:pt x="4189328" y="328636"/>
                    <a:pt x="4172755" y="334851"/>
                  </a:cubicBezTo>
                  <a:cubicBezTo>
                    <a:pt x="4008248" y="396542"/>
                    <a:pt x="4217147" y="326571"/>
                    <a:pt x="4082603" y="386367"/>
                  </a:cubicBezTo>
                  <a:cubicBezTo>
                    <a:pt x="4027520" y="410848"/>
                    <a:pt x="4006256" y="410019"/>
                    <a:pt x="3953814" y="425003"/>
                  </a:cubicBezTo>
                  <a:cubicBezTo>
                    <a:pt x="3940761" y="428733"/>
                    <a:pt x="3928347" y="434589"/>
                    <a:pt x="3915177" y="437882"/>
                  </a:cubicBezTo>
                  <a:cubicBezTo>
                    <a:pt x="3893941" y="443191"/>
                    <a:pt x="3872019" y="445452"/>
                    <a:pt x="3850783" y="450761"/>
                  </a:cubicBezTo>
                  <a:cubicBezTo>
                    <a:pt x="3776489" y="469335"/>
                    <a:pt x="3849468" y="462957"/>
                    <a:pt x="3747752" y="476519"/>
                  </a:cubicBezTo>
                  <a:cubicBezTo>
                    <a:pt x="3704987" y="482221"/>
                    <a:pt x="3661893" y="485105"/>
                    <a:pt x="3618963" y="489398"/>
                  </a:cubicBezTo>
                  <a:cubicBezTo>
                    <a:pt x="3518155" y="514601"/>
                    <a:pt x="3610471" y="493964"/>
                    <a:pt x="3451538" y="515155"/>
                  </a:cubicBezTo>
                  <a:cubicBezTo>
                    <a:pt x="3425654" y="518606"/>
                    <a:pt x="3400116" y="524341"/>
                    <a:pt x="3374265" y="528034"/>
                  </a:cubicBezTo>
                  <a:cubicBezTo>
                    <a:pt x="3340002" y="532929"/>
                    <a:pt x="3305374" y="535223"/>
                    <a:pt x="3271234" y="540913"/>
                  </a:cubicBezTo>
                  <a:cubicBezTo>
                    <a:pt x="3253774" y="543823"/>
                    <a:pt x="3237241" y="551289"/>
                    <a:pt x="3219718" y="553792"/>
                  </a:cubicBezTo>
                  <a:cubicBezTo>
                    <a:pt x="3177008" y="559893"/>
                    <a:pt x="3133777" y="561630"/>
                    <a:pt x="3090929" y="566671"/>
                  </a:cubicBezTo>
                  <a:cubicBezTo>
                    <a:pt x="3060781" y="570218"/>
                    <a:pt x="3030828" y="575257"/>
                    <a:pt x="3000777" y="579550"/>
                  </a:cubicBezTo>
                  <a:cubicBezTo>
                    <a:pt x="2912470" y="608987"/>
                    <a:pt x="3022061" y="574230"/>
                    <a:pt x="2897746" y="605308"/>
                  </a:cubicBezTo>
                  <a:cubicBezTo>
                    <a:pt x="2884576" y="608600"/>
                    <a:pt x="2872479" y="615827"/>
                    <a:pt x="2859110" y="618186"/>
                  </a:cubicBezTo>
                  <a:cubicBezTo>
                    <a:pt x="2655478" y="654121"/>
                    <a:pt x="2630036" y="646161"/>
                    <a:pt x="2395470" y="656823"/>
                  </a:cubicBezTo>
                  <a:cubicBezTo>
                    <a:pt x="2374005" y="661116"/>
                    <a:pt x="2352966" y="669702"/>
                    <a:pt x="2331076" y="669702"/>
                  </a:cubicBezTo>
                  <a:cubicBezTo>
                    <a:pt x="2277079" y="669702"/>
                    <a:pt x="1933315" y="670195"/>
                    <a:pt x="1815921" y="631065"/>
                  </a:cubicBezTo>
                  <a:cubicBezTo>
                    <a:pt x="1790163" y="622479"/>
                    <a:pt x="1765272" y="610633"/>
                    <a:pt x="1738648" y="605308"/>
                  </a:cubicBezTo>
                  <a:cubicBezTo>
                    <a:pt x="1607723" y="579123"/>
                    <a:pt x="1728024" y="605952"/>
                    <a:pt x="1635617" y="579550"/>
                  </a:cubicBezTo>
                  <a:cubicBezTo>
                    <a:pt x="1618598" y="574687"/>
                    <a:pt x="1601055" y="571757"/>
                    <a:pt x="1584101" y="566671"/>
                  </a:cubicBezTo>
                  <a:cubicBezTo>
                    <a:pt x="1558095" y="558869"/>
                    <a:pt x="1533168" y="547498"/>
                    <a:pt x="1506828" y="540913"/>
                  </a:cubicBezTo>
                  <a:cubicBezTo>
                    <a:pt x="1489656" y="536620"/>
                    <a:pt x="1472332" y="532897"/>
                    <a:pt x="1455313" y="528034"/>
                  </a:cubicBezTo>
                  <a:cubicBezTo>
                    <a:pt x="1442260" y="524304"/>
                    <a:pt x="1429773" y="518727"/>
                    <a:pt x="1416676" y="515155"/>
                  </a:cubicBezTo>
                  <a:cubicBezTo>
                    <a:pt x="1382523" y="505841"/>
                    <a:pt x="1347989" y="497984"/>
                    <a:pt x="1313645" y="489398"/>
                  </a:cubicBezTo>
                  <a:cubicBezTo>
                    <a:pt x="1296473" y="485105"/>
                    <a:pt x="1278921" y="482117"/>
                    <a:pt x="1262129" y="476519"/>
                  </a:cubicBezTo>
                  <a:cubicBezTo>
                    <a:pt x="1229024" y="465484"/>
                    <a:pt x="1207556" y="457230"/>
                    <a:pt x="1171977" y="450761"/>
                  </a:cubicBezTo>
                  <a:cubicBezTo>
                    <a:pt x="1142111" y="445331"/>
                    <a:pt x="1111876" y="442175"/>
                    <a:pt x="1081825" y="437882"/>
                  </a:cubicBezTo>
                  <a:cubicBezTo>
                    <a:pt x="994705" y="394321"/>
                    <a:pt x="1062683" y="421522"/>
                    <a:pt x="940158" y="399246"/>
                  </a:cubicBezTo>
                  <a:cubicBezTo>
                    <a:pt x="922743" y="396080"/>
                    <a:pt x="906137" y="389059"/>
                    <a:pt x="888642" y="386367"/>
                  </a:cubicBezTo>
                  <a:cubicBezTo>
                    <a:pt x="850220" y="380456"/>
                    <a:pt x="811369" y="377781"/>
                    <a:pt x="772732" y="373488"/>
                  </a:cubicBezTo>
                  <a:lnTo>
                    <a:pt x="231820" y="386367"/>
                  </a:lnTo>
                  <a:cubicBezTo>
                    <a:pt x="209438" y="387340"/>
                    <a:pt x="112004" y="422012"/>
                    <a:pt x="103031" y="425003"/>
                  </a:cubicBezTo>
                  <a:lnTo>
                    <a:pt x="64394" y="437882"/>
                  </a:lnTo>
                  <a:cubicBezTo>
                    <a:pt x="17771" y="468965"/>
                    <a:pt x="39602" y="456718"/>
                    <a:pt x="0" y="476519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944711" y="2329892"/>
              <a:ext cx="2331076" cy="1453241"/>
            </a:xfrm>
            <a:custGeom>
              <a:avLst/>
              <a:gdLst>
                <a:gd name="connsiteX0" fmla="*/ 2459865 w 2459865"/>
                <a:gd name="connsiteY0" fmla="*/ 1430738 h 1430738"/>
                <a:gd name="connsiteX1" fmla="*/ 2253803 w 2459865"/>
                <a:gd name="connsiteY1" fmla="*/ 1417859 h 1430738"/>
                <a:gd name="connsiteX2" fmla="*/ 2176529 w 2459865"/>
                <a:gd name="connsiteY2" fmla="*/ 1392101 h 1430738"/>
                <a:gd name="connsiteX3" fmla="*/ 2137893 w 2459865"/>
                <a:gd name="connsiteY3" fmla="*/ 1353465 h 1430738"/>
                <a:gd name="connsiteX4" fmla="*/ 2060620 w 2459865"/>
                <a:gd name="connsiteY4" fmla="*/ 1301949 h 1430738"/>
                <a:gd name="connsiteX5" fmla="*/ 1957589 w 2459865"/>
                <a:gd name="connsiteY5" fmla="*/ 1211797 h 1430738"/>
                <a:gd name="connsiteX6" fmla="*/ 1803042 w 2459865"/>
                <a:gd name="connsiteY6" fmla="*/ 1108766 h 1430738"/>
                <a:gd name="connsiteX7" fmla="*/ 1764405 w 2459865"/>
                <a:gd name="connsiteY7" fmla="*/ 1083008 h 1430738"/>
                <a:gd name="connsiteX8" fmla="*/ 1725769 w 2459865"/>
                <a:gd name="connsiteY8" fmla="*/ 1057251 h 1430738"/>
                <a:gd name="connsiteX9" fmla="*/ 1635617 w 2459865"/>
                <a:gd name="connsiteY9" fmla="*/ 979977 h 1430738"/>
                <a:gd name="connsiteX10" fmla="*/ 1596980 w 2459865"/>
                <a:gd name="connsiteY10" fmla="*/ 967099 h 1430738"/>
                <a:gd name="connsiteX11" fmla="*/ 1532586 w 2459865"/>
                <a:gd name="connsiteY11" fmla="*/ 902704 h 1430738"/>
                <a:gd name="connsiteX12" fmla="*/ 1455313 w 2459865"/>
                <a:gd name="connsiteY12" fmla="*/ 851189 h 1430738"/>
                <a:gd name="connsiteX13" fmla="*/ 1416676 w 2459865"/>
                <a:gd name="connsiteY13" fmla="*/ 812552 h 1430738"/>
                <a:gd name="connsiteX14" fmla="*/ 1339403 w 2459865"/>
                <a:gd name="connsiteY14" fmla="*/ 761037 h 1430738"/>
                <a:gd name="connsiteX15" fmla="*/ 1287887 w 2459865"/>
                <a:gd name="connsiteY15" fmla="*/ 722400 h 1430738"/>
                <a:gd name="connsiteX16" fmla="*/ 1210614 w 2459865"/>
                <a:gd name="connsiteY16" fmla="*/ 670884 h 1430738"/>
                <a:gd name="connsiteX17" fmla="*/ 1171977 w 2459865"/>
                <a:gd name="connsiteY17" fmla="*/ 645127 h 1430738"/>
                <a:gd name="connsiteX18" fmla="*/ 1146220 w 2459865"/>
                <a:gd name="connsiteY18" fmla="*/ 606490 h 1430738"/>
                <a:gd name="connsiteX19" fmla="*/ 1107583 w 2459865"/>
                <a:gd name="connsiteY19" fmla="*/ 593611 h 1430738"/>
                <a:gd name="connsiteX20" fmla="*/ 1068946 w 2459865"/>
                <a:gd name="connsiteY20" fmla="*/ 567853 h 1430738"/>
                <a:gd name="connsiteX21" fmla="*/ 1030310 w 2459865"/>
                <a:gd name="connsiteY21" fmla="*/ 529217 h 1430738"/>
                <a:gd name="connsiteX22" fmla="*/ 914400 w 2459865"/>
                <a:gd name="connsiteY22" fmla="*/ 464822 h 1430738"/>
                <a:gd name="connsiteX23" fmla="*/ 875763 w 2459865"/>
                <a:gd name="connsiteY23" fmla="*/ 426186 h 1430738"/>
                <a:gd name="connsiteX24" fmla="*/ 811369 w 2459865"/>
                <a:gd name="connsiteY24" fmla="*/ 387549 h 1430738"/>
                <a:gd name="connsiteX25" fmla="*/ 772732 w 2459865"/>
                <a:gd name="connsiteY25" fmla="*/ 361792 h 1430738"/>
                <a:gd name="connsiteX26" fmla="*/ 721217 w 2459865"/>
                <a:gd name="connsiteY26" fmla="*/ 336034 h 1430738"/>
                <a:gd name="connsiteX27" fmla="*/ 631065 w 2459865"/>
                <a:gd name="connsiteY27" fmla="*/ 271639 h 1430738"/>
                <a:gd name="connsiteX28" fmla="*/ 540913 w 2459865"/>
                <a:gd name="connsiteY28" fmla="*/ 220124 h 1430738"/>
                <a:gd name="connsiteX29" fmla="*/ 425003 w 2459865"/>
                <a:gd name="connsiteY29" fmla="*/ 155730 h 1430738"/>
                <a:gd name="connsiteX30" fmla="*/ 347729 w 2459865"/>
                <a:gd name="connsiteY30" fmla="*/ 117093 h 1430738"/>
                <a:gd name="connsiteX31" fmla="*/ 309093 w 2459865"/>
                <a:gd name="connsiteY31" fmla="*/ 91335 h 1430738"/>
                <a:gd name="connsiteX32" fmla="*/ 270456 w 2459865"/>
                <a:gd name="connsiteY32" fmla="*/ 78456 h 1430738"/>
                <a:gd name="connsiteX33" fmla="*/ 231820 w 2459865"/>
                <a:gd name="connsiteY33" fmla="*/ 52699 h 1430738"/>
                <a:gd name="connsiteX34" fmla="*/ 103031 w 2459865"/>
                <a:gd name="connsiteY34" fmla="*/ 14062 h 1430738"/>
                <a:gd name="connsiteX35" fmla="*/ 64394 w 2459865"/>
                <a:gd name="connsiteY35" fmla="*/ 1183 h 1430738"/>
                <a:gd name="connsiteX36" fmla="*/ 0 w 2459865"/>
                <a:gd name="connsiteY36" fmla="*/ 1183 h 1430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59865" h="1430738">
                  <a:moveTo>
                    <a:pt x="2459865" y="1430738"/>
                  </a:moveTo>
                  <a:cubicBezTo>
                    <a:pt x="2391178" y="1426445"/>
                    <a:pt x="2321993" y="1427158"/>
                    <a:pt x="2253803" y="1417859"/>
                  </a:cubicBezTo>
                  <a:cubicBezTo>
                    <a:pt x="2226901" y="1414190"/>
                    <a:pt x="2176529" y="1392101"/>
                    <a:pt x="2176529" y="1392101"/>
                  </a:cubicBezTo>
                  <a:cubicBezTo>
                    <a:pt x="2163650" y="1379222"/>
                    <a:pt x="2152270" y="1364647"/>
                    <a:pt x="2137893" y="1353465"/>
                  </a:cubicBezTo>
                  <a:cubicBezTo>
                    <a:pt x="2113457" y="1334459"/>
                    <a:pt x="2060620" y="1301949"/>
                    <a:pt x="2060620" y="1301949"/>
                  </a:cubicBezTo>
                  <a:cubicBezTo>
                    <a:pt x="2017690" y="1237556"/>
                    <a:pt x="2047740" y="1271898"/>
                    <a:pt x="1957589" y="1211797"/>
                  </a:cubicBezTo>
                  <a:lnTo>
                    <a:pt x="1803042" y="1108766"/>
                  </a:lnTo>
                  <a:lnTo>
                    <a:pt x="1764405" y="1083008"/>
                  </a:lnTo>
                  <a:cubicBezTo>
                    <a:pt x="1751526" y="1074422"/>
                    <a:pt x="1736714" y="1068196"/>
                    <a:pt x="1725769" y="1057251"/>
                  </a:cubicBezTo>
                  <a:cubicBezTo>
                    <a:pt x="1695322" y="1026804"/>
                    <a:pt x="1674164" y="1002004"/>
                    <a:pt x="1635617" y="979977"/>
                  </a:cubicBezTo>
                  <a:cubicBezTo>
                    <a:pt x="1623830" y="973242"/>
                    <a:pt x="1609859" y="971392"/>
                    <a:pt x="1596980" y="967099"/>
                  </a:cubicBezTo>
                  <a:cubicBezTo>
                    <a:pt x="1549759" y="896267"/>
                    <a:pt x="1596978" y="956364"/>
                    <a:pt x="1532586" y="902704"/>
                  </a:cubicBezTo>
                  <a:cubicBezTo>
                    <a:pt x="1468273" y="849110"/>
                    <a:pt x="1523211" y="873822"/>
                    <a:pt x="1455313" y="851189"/>
                  </a:cubicBezTo>
                  <a:cubicBezTo>
                    <a:pt x="1442434" y="838310"/>
                    <a:pt x="1431053" y="823734"/>
                    <a:pt x="1416676" y="812552"/>
                  </a:cubicBezTo>
                  <a:cubicBezTo>
                    <a:pt x="1392240" y="793546"/>
                    <a:pt x="1364168" y="779611"/>
                    <a:pt x="1339403" y="761037"/>
                  </a:cubicBezTo>
                  <a:cubicBezTo>
                    <a:pt x="1322231" y="748158"/>
                    <a:pt x="1305472" y="734709"/>
                    <a:pt x="1287887" y="722400"/>
                  </a:cubicBezTo>
                  <a:cubicBezTo>
                    <a:pt x="1262526" y="704647"/>
                    <a:pt x="1236372" y="688056"/>
                    <a:pt x="1210614" y="670884"/>
                  </a:cubicBezTo>
                  <a:lnTo>
                    <a:pt x="1171977" y="645127"/>
                  </a:lnTo>
                  <a:cubicBezTo>
                    <a:pt x="1163391" y="632248"/>
                    <a:pt x="1158307" y="616159"/>
                    <a:pt x="1146220" y="606490"/>
                  </a:cubicBezTo>
                  <a:cubicBezTo>
                    <a:pt x="1135619" y="598009"/>
                    <a:pt x="1119725" y="599682"/>
                    <a:pt x="1107583" y="593611"/>
                  </a:cubicBezTo>
                  <a:cubicBezTo>
                    <a:pt x="1093738" y="586689"/>
                    <a:pt x="1080837" y="577762"/>
                    <a:pt x="1068946" y="567853"/>
                  </a:cubicBezTo>
                  <a:cubicBezTo>
                    <a:pt x="1054954" y="556193"/>
                    <a:pt x="1044687" y="540399"/>
                    <a:pt x="1030310" y="529217"/>
                  </a:cubicBezTo>
                  <a:cubicBezTo>
                    <a:pt x="963883" y="477552"/>
                    <a:pt x="972695" y="484254"/>
                    <a:pt x="914400" y="464822"/>
                  </a:cubicBezTo>
                  <a:cubicBezTo>
                    <a:pt x="901521" y="451943"/>
                    <a:pt x="890334" y="437114"/>
                    <a:pt x="875763" y="426186"/>
                  </a:cubicBezTo>
                  <a:cubicBezTo>
                    <a:pt x="855737" y="411167"/>
                    <a:pt x="832596" y="400816"/>
                    <a:pt x="811369" y="387549"/>
                  </a:cubicBezTo>
                  <a:cubicBezTo>
                    <a:pt x="798243" y="379345"/>
                    <a:pt x="786171" y="369471"/>
                    <a:pt x="772732" y="361792"/>
                  </a:cubicBezTo>
                  <a:cubicBezTo>
                    <a:pt x="756063" y="352267"/>
                    <a:pt x="737886" y="345559"/>
                    <a:pt x="721217" y="336034"/>
                  </a:cubicBezTo>
                  <a:cubicBezTo>
                    <a:pt x="690859" y="318686"/>
                    <a:pt x="658716" y="291389"/>
                    <a:pt x="631065" y="271639"/>
                  </a:cubicBezTo>
                  <a:cubicBezTo>
                    <a:pt x="553112" y="215959"/>
                    <a:pt x="635224" y="276711"/>
                    <a:pt x="540913" y="220124"/>
                  </a:cubicBezTo>
                  <a:cubicBezTo>
                    <a:pt x="430205" y="153699"/>
                    <a:pt x="502716" y="181633"/>
                    <a:pt x="425003" y="155730"/>
                  </a:cubicBezTo>
                  <a:cubicBezTo>
                    <a:pt x="314270" y="81908"/>
                    <a:pt x="454376" y="170417"/>
                    <a:pt x="347729" y="117093"/>
                  </a:cubicBezTo>
                  <a:cubicBezTo>
                    <a:pt x="333885" y="110171"/>
                    <a:pt x="322937" y="98257"/>
                    <a:pt x="309093" y="91335"/>
                  </a:cubicBezTo>
                  <a:cubicBezTo>
                    <a:pt x="296951" y="85264"/>
                    <a:pt x="282598" y="84527"/>
                    <a:pt x="270456" y="78456"/>
                  </a:cubicBezTo>
                  <a:cubicBezTo>
                    <a:pt x="256612" y="71534"/>
                    <a:pt x="245964" y="58985"/>
                    <a:pt x="231820" y="52699"/>
                  </a:cubicBezTo>
                  <a:cubicBezTo>
                    <a:pt x="176729" y="28215"/>
                    <a:pt x="155478" y="29047"/>
                    <a:pt x="103031" y="14062"/>
                  </a:cubicBezTo>
                  <a:cubicBezTo>
                    <a:pt x="89978" y="10332"/>
                    <a:pt x="77865" y="2867"/>
                    <a:pt x="64394" y="1183"/>
                  </a:cubicBezTo>
                  <a:cubicBezTo>
                    <a:pt x="43095" y="-1479"/>
                    <a:pt x="21465" y="1183"/>
                    <a:pt x="0" y="118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sp>
        <p:nvSpPr>
          <p:cNvPr id="29" name="Rectangle 28"/>
          <p:cNvSpPr/>
          <p:nvPr/>
        </p:nvSpPr>
        <p:spPr bwMode="auto">
          <a:xfrm>
            <a:off x="4067451" y="5136450"/>
            <a:ext cx="791104" cy="328645"/>
          </a:xfrm>
          <a:prstGeom prst="rect">
            <a:avLst/>
          </a:prstGeom>
          <a:solidFill>
            <a:srgbClr val="66CCFF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Outcome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813882" y="1338614"/>
            <a:ext cx="791104" cy="328645"/>
          </a:xfrm>
          <a:prstGeom prst="rect">
            <a:avLst/>
          </a:prstGeom>
          <a:solidFill>
            <a:srgbClr val="66CCFF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Outcome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730493" y="1765678"/>
            <a:ext cx="791104" cy="328645"/>
          </a:xfrm>
          <a:prstGeom prst="rect">
            <a:avLst/>
          </a:prstGeom>
          <a:solidFill>
            <a:srgbClr val="66CCFF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Outcome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559760" y="2251568"/>
            <a:ext cx="791104" cy="328645"/>
          </a:xfrm>
          <a:prstGeom prst="rect">
            <a:avLst/>
          </a:prstGeom>
          <a:solidFill>
            <a:srgbClr val="66CCFF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Outcome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864045" y="2300455"/>
            <a:ext cx="791104" cy="328645"/>
          </a:xfrm>
          <a:prstGeom prst="rect">
            <a:avLst/>
          </a:prstGeom>
          <a:solidFill>
            <a:srgbClr val="66CCFF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Outcome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900794" y="2977201"/>
            <a:ext cx="791104" cy="328645"/>
          </a:xfrm>
          <a:prstGeom prst="rect">
            <a:avLst/>
          </a:prstGeom>
          <a:solidFill>
            <a:srgbClr val="66CCFF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Outcome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900794" y="1567299"/>
            <a:ext cx="791104" cy="328645"/>
          </a:xfrm>
          <a:prstGeom prst="rect">
            <a:avLst/>
          </a:prstGeom>
          <a:solidFill>
            <a:srgbClr val="66CCFF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Outcome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3559654" y="2966372"/>
            <a:ext cx="791104" cy="328645"/>
          </a:xfrm>
          <a:prstGeom prst="rect">
            <a:avLst/>
          </a:prstGeom>
          <a:solidFill>
            <a:srgbClr val="66CCFF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Outcome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700394" y="3580898"/>
            <a:ext cx="791104" cy="328645"/>
          </a:xfrm>
          <a:prstGeom prst="rect">
            <a:avLst/>
          </a:prstGeom>
          <a:solidFill>
            <a:srgbClr val="66CCFF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Outcome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514514" y="5361687"/>
            <a:ext cx="791104" cy="328645"/>
          </a:xfrm>
          <a:prstGeom prst="rect">
            <a:avLst/>
          </a:prstGeom>
          <a:solidFill>
            <a:srgbClr val="66CCFF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Outcome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6003862" y="1572962"/>
            <a:ext cx="791104" cy="328645"/>
          </a:xfrm>
          <a:prstGeom prst="rect">
            <a:avLst/>
          </a:prstGeom>
          <a:solidFill>
            <a:srgbClr val="66CCFF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Outcome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347041" y="4064982"/>
            <a:ext cx="791104" cy="328645"/>
          </a:xfrm>
          <a:prstGeom prst="rect">
            <a:avLst/>
          </a:prstGeom>
          <a:solidFill>
            <a:srgbClr val="66CCFF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Outcome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3173505" y="4766855"/>
            <a:ext cx="791104" cy="328645"/>
          </a:xfrm>
          <a:prstGeom prst="rect">
            <a:avLst/>
          </a:prstGeom>
          <a:solidFill>
            <a:srgbClr val="66CCFF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Outcome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5159883" y="4245749"/>
            <a:ext cx="791104" cy="328645"/>
          </a:xfrm>
          <a:prstGeom prst="rect">
            <a:avLst/>
          </a:prstGeom>
          <a:solidFill>
            <a:srgbClr val="66CCFF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Outcome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010041" y="3514473"/>
            <a:ext cx="791104" cy="328645"/>
          </a:xfrm>
          <a:prstGeom prst="rect">
            <a:avLst/>
          </a:prstGeom>
          <a:solidFill>
            <a:srgbClr val="66CCFF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Outcome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1632359" y="3221861"/>
            <a:ext cx="791104" cy="328645"/>
          </a:xfrm>
          <a:prstGeom prst="rect">
            <a:avLst/>
          </a:prstGeom>
          <a:solidFill>
            <a:srgbClr val="66CCFF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Outcome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1607208" y="2621372"/>
            <a:ext cx="791104" cy="328645"/>
          </a:xfrm>
          <a:prstGeom prst="rect">
            <a:avLst/>
          </a:prstGeom>
          <a:solidFill>
            <a:srgbClr val="66CCFF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Outcome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1843816" y="1035654"/>
            <a:ext cx="791104" cy="328645"/>
          </a:xfrm>
          <a:prstGeom prst="rect">
            <a:avLst/>
          </a:prstGeom>
          <a:solidFill>
            <a:srgbClr val="66CCFF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Outcome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1991526" y="2040514"/>
            <a:ext cx="791104" cy="328645"/>
          </a:xfrm>
          <a:prstGeom prst="rect">
            <a:avLst/>
          </a:prstGeom>
          <a:solidFill>
            <a:srgbClr val="66CCFF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Outcome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5869358" y="2878120"/>
            <a:ext cx="791104" cy="328645"/>
          </a:xfrm>
          <a:prstGeom prst="rect">
            <a:avLst/>
          </a:prstGeom>
          <a:solidFill>
            <a:srgbClr val="66CCFF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Outcome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5824083" y="2283186"/>
            <a:ext cx="791104" cy="328645"/>
          </a:xfrm>
          <a:prstGeom prst="rect">
            <a:avLst/>
          </a:prstGeom>
          <a:solidFill>
            <a:srgbClr val="66CCFF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Outcome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279636" y="-20642"/>
            <a:ext cx="1864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Logic &amp; Pathway Models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8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Provide </a:t>
            </a:r>
            <a:r>
              <a:rPr lang="en-US" dirty="0" smtClean="0">
                <a:solidFill>
                  <a:srgbClr val="800000"/>
                </a:solidFill>
              </a:rPr>
              <a:t>practical techniques </a:t>
            </a:r>
            <a:r>
              <a:rPr lang="en-US" dirty="0" smtClean="0"/>
              <a:t>for evaluation</a:t>
            </a:r>
          </a:p>
          <a:p>
            <a:r>
              <a:rPr lang="en-US" dirty="0"/>
              <a:t>Provide </a:t>
            </a:r>
            <a:r>
              <a:rPr lang="en-US" dirty="0">
                <a:solidFill>
                  <a:srgbClr val="800000"/>
                </a:solidFill>
              </a:rPr>
              <a:t>experience</a:t>
            </a:r>
            <a:r>
              <a:rPr lang="en-US" dirty="0"/>
              <a:t> with key evaluation planning </a:t>
            </a:r>
            <a:r>
              <a:rPr lang="en-US" dirty="0" smtClean="0"/>
              <a:t>step</a:t>
            </a:r>
          </a:p>
          <a:p>
            <a:r>
              <a:rPr lang="en-US" dirty="0" smtClean="0"/>
              <a:t>Integrate </a:t>
            </a:r>
            <a:r>
              <a:rPr lang="en-US" dirty="0" smtClean="0">
                <a:solidFill>
                  <a:srgbClr val="800000"/>
                </a:solidFill>
              </a:rPr>
              <a:t>evolutionary systems evaluation </a:t>
            </a:r>
            <a:r>
              <a:rPr lang="en-US" dirty="0" smtClean="0"/>
              <a:t>approaches</a:t>
            </a:r>
          </a:p>
          <a:p>
            <a:r>
              <a:rPr lang="en-US" dirty="0" smtClean="0"/>
              <a:t>Introduce the </a:t>
            </a:r>
            <a:r>
              <a:rPr lang="en-US" dirty="0" smtClean="0">
                <a:solidFill>
                  <a:srgbClr val="800000"/>
                </a:solidFill>
              </a:rPr>
              <a:t>Systems Evaluation Protocol (SEP)</a:t>
            </a:r>
          </a:p>
          <a:p>
            <a:r>
              <a:rPr lang="en-US" dirty="0" smtClean="0"/>
              <a:t>Introduce the Sep cyberinfrastructure – the </a:t>
            </a:r>
            <a:r>
              <a:rPr lang="en-US" dirty="0" smtClean="0">
                <a:solidFill>
                  <a:srgbClr val="800000"/>
                </a:solidFill>
              </a:rPr>
              <a:t>Netway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54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85753" y="1447802"/>
            <a:ext cx="8678863" cy="501464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List long-term outcomes (2-3) on cards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List major activities (5-10) on cards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Arrange activities (on left) and long-term outcomes (on right)</a:t>
            </a:r>
          </a:p>
          <a:p>
            <a:pPr marL="914388" lvl="1" indent="-457200">
              <a:buFont typeface="+mj-lt"/>
              <a:buAutoNum type="alphaLcPeriod"/>
            </a:pPr>
            <a:r>
              <a:rPr lang="en-US" dirty="0" smtClean="0"/>
              <a:t>Leave space between them for short- and mid-term outcomes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Determine a path from one or more activities to one long-term outcome</a:t>
            </a:r>
          </a:p>
          <a:p>
            <a:pPr marL="914388" lvl="1" indent="-457200">
              <a:buFont typeface="+mj-lt"/>
              <a:buAutoNum type="alphaLcPeriod"/>
            </a:pPr>
            <a:r>
              <a:rPr lang="en-US" dirty="0" smtClean="0"/>
              <a:t>What are the steps? (And then, and then, and then…)</a:t>
            </a:r>
          </a:p>
          <a:p>
            <a:pPr marL="914388" lvl="1" indent="-457200">
              <a:buFont typeface="+mj-lt"/>
              <a:buAutoNum type="alphaLcPeriod"/>
            </a:pPr>
            <a:r>
              <a:rPr lang="en-US" dirty="0" smtClean="0"/>
              <a:t>Record short and mid-term outcomes on cards</a:t>
            </a:r>
          </a:p>
          <a:p>
            <a:pPr marL="914388" lvl="1" indent="-457200">
              <a:buFont typeface="+mj-lt"/>
              <a:buAutoNum type="alphaLcPeriod"/>
            </a:pPr>
            <a:r>
              <a:rPr lang="en-US" dirty="0" smtClean="0"/>
              <a:t>Draw arrows from card to card to describe pathway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Repeat step 4 several times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Developing a Pathway Model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79636" y="-20642"/>
            <a:ext cx="1864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Logic &amp; Pathway Models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07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85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Identifying </a:t>
            </a:r>
            <a:r>
              <a:rPr lang="en-US" dirty="0" smtClean="0">
                <a:solidFill>
                  <a:srgbClr val="800000"/>
                </a:solidFill>
              </a:rPr>
              <a:t>Stakeholder Priorities</a:t>
            </a:r>
          </a:p>
          <a:p>
            <a:r>
              <a:rPr lang="en-US" dirty="0" smtClean="0"/>
              <a:t>Developing </a:t>
            </a:r>
            <a:r>
              <a:rPr lang="en-US" dirty="0" smtClean="0">
                <a:solidFill>
                  <a:srgbClr val="800000"/>
                </a:solidFill>
              </a:rPr>
              <a:t>Evaluation Questions</a:t>
            </a:r>
          </a:p>
          <a:p>
            <a:r>
              <a:rPr lang="en-US" dirty="0" smtClean="0"/>
              <a:t>Setting </a:t>
            </a:r>
            <a:r>
              <a:rPr lang="en-US" dirty="0" smtClean="0">
                <a:solidFill>
                  <a:srgbClr val="800000"/>
                </a:solidFill>
              </a:rPr>
              <a:t>Evaluation Scope</a:t>
            </a:r>
          </a:p>
          <a:p>
            <a:r>
              <a:rPr lang="en-US" dirty="0" smtClean="0"/>
              <a:t>Identifying Program and Evaluation </a:t>
            </a:r>
            <a:r>
              <a:rPr lang="en-US" dirty="0" smtClean="0">
                <a:solidFill>
                  <a:srgbClr val="800000"/>
                </a:solidFill>
              </a:rPr>
              <a:t>Lifecycles</a:t>
            </a:r>
          </a:p>
          <a:p>
            <a:r>
              <a:rPr lang="en-US" dirty="0" smtClean="0"/>
              <a:t>Linking Research </a:t>
            </a:r>
            <a:r>
              <a:rPr lang="en-US" dirty="0" smtClean="0">
                <a:solidFill>
                  <a:srgbClr val="800000"/>
                </a:solidFill>
              </a:rPr>
              <a:t>Literature</a:t>
            </a:r>
          </a:p>
          <a:p>
            <a:r>
              <a:rPr lang="en-US" dirty="0" smtClean="0"/>
              <a:t>Identifying and Developing </a:t>
            </a:r>
            <a:r>
              <a:rPr lang="en-US" dirty="0" smtClean="0">
                <a:solidFill>
                  <a:srgbClr val="800000"/>
                </a:solidFill>
              </a:rPr>
              <a:t>Measures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Pathway Models in Evaluation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79636" y="-20642"/>
            <a:ext cx="1864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Logic &amp; Pathway Models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4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“Mining the Model”</a:t>
            </a:r>
          </a:p>
        </p:txBody>
      </p:sp>
      <p:pic>
        <p:nvPicPr>
          <p:cNvPr id="5" name="Picture 4" descr="10.05.12_EarlyDetection-RevisionsInProc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611" y="337751"/>
            <a:ext cx="8693664" cy="65202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89756" y="-20642"/>
            <a:ext cx="1454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“Mining” the Model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205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“Mining the Model”</a:t>
            </a:r>
          </a:p>
        </p:txBody>
      </p:sp>
      <p:pic>
        <p:nvPicPr>
          <p:cNvPr id="3" name="Picture 2" descr="PM development 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659" y="302740"/>
            <a:ext cx="8740346" cy="65552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89756" y="-20642"/>
            <a:ext cx="1454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“Mining” the Model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032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99" y="426283"/>
            <a:ext cx="8664908" cy="603443"/>
          </a:xfrm>
        </p:spPr>
        <p:txBody>
          <a:bodyPr/>
          <a:lstStyle/>
          <a:p>
            <a:r>
              <a:rPr lang="en-US" dirty="0" smtClean="0"/>
              <a:t>The Netway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09129"/>
            <a:ext cx="8229600" cy="5257800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Web-</a:t>
            </a:r>
            <a:r>
              <a:rPr lang="en-US" sz="2400" dirty="0"/>
              <a:t>b</a:t>
            </a:r>
            <a:r>
              <a:rPr lang="en-US" sz="2400" dirty="0" smtClean="0"/>
              <a:t>ased software developed by CORE</a:t>
            </a:r>
          </a:p>
          <a:p>
            <a:r>
              <a:rPr lang="en-US" sz="2400" dirty="0" smtClean="0"/>
              <a:t>Facilitates program modeling and evaluation planning</a:t>
            </a:r>
          </a:p>
          <a:p>
            <a:r>
              <a:rPr lang="en-US" sz="2400" dirty="0" smtClean="0"/>
              <a:t>Increases shared knowledge and identifies connections among programs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246" y="2912540"/>
            <a:ext cx="5381887" cy="390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40199" y="-20642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The </a:t>
            </a:r>
            <a:r>
              <a:rPr lang="en-US" sz="1200" dirty="0">
                <a:solidFill>
                  <a:schemeClr val="bg1"/>
                </a:solidFill>
              </a:rPr>
              <a:t>N</a:t>
            </a:r>
            <a:r>
              <a:rPr lang="en-US" sz="1200" dirty="0" smtClean="0">
                <a:solidFill>
                  <a:schemeClr val="bg1"/>
                </a:solidFill>
              </a:rPr>
              <a:t>etway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910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899" y="335671"/>
            <a:ext cx="8664908" cy="603443"/>
          </a:xfrm>
        </p:spPr>
        <p:txBody>
          <a:bodyPr/>
          <a:lstStyle/>
          <a:p>
            <a:r>
              <a:rPr lang="en-US" dirty="0" err="1"/>
              <a:t>NETworked</a:t>
            </a:r>
            <a:r>
              <a:rPr lang="en-US" dirty="0"/>
              <a:t> </a:t>
            </a:r>
            <a:r>
              <a:rPr lang="en-US" dirty="0" err="1"/>
              <a:t>PathWAY</a:t>
            </a:r>
            <a:r>
              <a:rPr lang="en-US" dirty="0"/>
              <a:t> Models (Netway)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40199" y="-20642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The </a:t>
            </a:r>
            <a:r>
              <a:rPr lang="en-US" sz="1200" dirty="0">
                <a:solidFill>
                  <a:schemeClr val="bg1"/>
                </a:solidFill>
              </a:rPr>
              <a:t>N</a:t>
            </a:r>
            <a:r>
              <a:rPr lang="en-US" sz="1200" dirty="0" smtClean="0">
                <a:solidFill>
                  <a:schemeClr val="bg1"/>
                </a:solidFill>
              </a:rPr>
              <a:t>etway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6" name="Group 167"/>
          <p:cNvGrpSpPr>
            <a:grpSpLocks/>
          </p:cNvGrpSpPr>
          <p:nvPr/>
        </p:nvGrpSpPr>
        <p:grpSpPr bwMode="auto">
          <a:xfrm>
            <a:off x="609600" y="4921250"/>
            <a:ext cx="3457575" cy="1676400"/>
            <a:chOff x="384" y="3100"/>
            <a:chExt cx="2178" cy="1056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2400" y="3463"/>
              <a:ext cx="162" cy="316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384" y="3100"/>
              <a:ext cx="24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384" y="3388"/>
              <a:ext cx="244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384" y="3676"/>
              <a:ext cx="258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384" y="3964"/>
              <a:ext cx="258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21"/>
            <p:cNvSpPr>
              <a:spLocks noChangeArrowheads="1"/>
            </p:cNvSpPr>
            <p:nvPr/>
          </p:nvSpPr>
          <p:spPr bwMode="auto">
            <a:xfrm>
              <a:off x="912" y="3148"/>
              <a:ext cx="203" cy="182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24"/>
            <p:cNvSpPr>
              <a:spLocks noChangeArrowheads="1"/>
            </p:cNvSpPr>
            <p:nvPr/>
          </p:nvSpPr>
          <p:spPr bwMode="auto">
            <a:xfrm>
              <a:off x="912" y="3532"/>
              <a:ext cx="203" cy="195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utoShape 27"/>
            <p:cNvSpPr>
              <a:spLocks noChangeArrowheads="1"/>
            </p:cNvSpPr>
            <p:nvPr/>
          </p:nvSpPr>
          <p:spPr bwMode="auto">
            <a:xfrm>
              <a:off x="1344" y="3168"/>
              <a:ext cx="251" cy="144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30"/>
            <p:cNvSpPr>
              <a:spLocks noChangeArrowheads="1"/>
            </p:cNvSpPr>
            <p:nvPr/>
          </p:nvSpPr>
          <p:spPr bwMode="auto">
            <a:xfrm>
              <a:off x="1344" y="3724"/>
              <a:ext cx="251" cy="149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33"/>
            <p:cNvSpPr>
              <a:spLocks noChangeArrowheads="1"/>
            </p:cNvSpPr>
            <p:nvPr/>
          </p:nvSpPr>
          <p:spPr bwMode="auto">
            <a:xfrm>
              <a:off x="1920" y="3532"/>
              <a:ext cx="251" cy="181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7" name="AutoShape 50"/>
            <p:cNvCxnSpPr>
              <a:cxnSpLocks noChangeShapeType="1"/>
              <a:stCxn id="10" idx="3"/>
              <a:endCxn id="15" idx="1"/>
            </p:cNvCxnSpPr>
            <p:nvPr/>
          </p:nvCxnSpPr>
          <p:spPr bwMode="auto">
            <a:xfrm>
              <a:off x="642" y="3772"/>
              <a:ext cx="702" cy="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AutoShape 51"/>
            <p:cNvCxnSpPr>
              <a:cxnSpLocks noChangeShapeType="1"/>
              <a:stCxn id="11" idx="3"/>
              <a:endCxn id="15" idx="2"/>
            </p:cNvCxnSpPr>
            <p:nvPr/>
          </p:nvCxnSpPr>
          <p:spPr bwMode="auto">
            <a:xfrm flipV="1">
              <a:off x="642" y="3873"/>
              <a:ext cx="828" cy="187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52"/>
            <p:cNvCxnSpPr>
              <a:cxnSpLocks noChangeShapeType="1"/>
              <a:stCxn id="8" idx="3"/>
              <a:endCxn id="12" idx="2"/>
            </p:cNvCxnSpPr>
            <p:nvPr/>
          </p:nvCxnSpPr>
          <p:spPr bwMode="auto">
            <a:xfrm>
              <a:off x="624" y="3196"/>
              <a:ext cx="288" cy="4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53"/>
            <p:cNvCxnSpPr>
              <a:cxnSpLocks noChangeShapeType="1"/>
              <a:stCxn id="9" idx="3"/>
              <a:endCxn id="13" idx="2"/>
            </p:cNvCxnSpPr>
            <p:nvPr/>
          </p:nvCxnSpPr>
          <p:spPr bwMode="auto">
            <a:xfrm>
              <a:off x="628" y="3484"/>
              <a:ext cx="284" cy="14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55"/>
            <p:cNvCxnSpPr>
              <a:cxnSpLocks noChangeShapeType="1"/>
              <a:stCxn id="11" idx="3"/>
              <a:endCxn id="7" idx="2"/>
            </p:cNvCxnSpPr>
            <p:nvPr/>
          </p:nvCxnSpPr>
          <p:spPr bwMode="auto">
            <a:xfrm flipV="1">
              <a:off x="642" y="3779"/>
              <a:ext cx="1839" cy="281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56"/>
            <p:cNvCxnSpPr>
              <a:cxnSpLocks noChangeShapeType="1"/>
              <a:stCxn id="13" idx="6"/>
              <a:endCxn id="14" idx="2"/>
            </p:cNvCxnSpPr>
            <p:nvPr/>
          </p:nvCxnSpPr>
          <p:spPr bwMode="auto">
            <a:xfrm flipV="1">
              <a:off x="1115" y="3312"/>
              <a:ext cx="355" cy="318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57"/>
            <p:cNvCxnSpPr>
              <a:cxnSpLocks noChangeShapeType="1"/>
              <a:stCxn id="12" idx="6"/>
              <a:endCxn id="14" idx="1"/>
            </p:cNvCxnSpPr>
            <p:nvPr/>
          </p:nvCxnSpPr>
          <p:spPr bwMode="auto">
            <a:xfrm>
              <a:off x="1115" y="3239"/>
              <a:ext cx="229" cy="1"/>
            </a:xfrm>
            <a:prstGeom prst="bentConnector3">
              <a:avLst>
                <a:gd name="adj1" fmla="val 4978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58"/>
            <p:cNvCxnSpPr>
              <a:cxnSpLocks noChangeShapeType="1"/>
              <a:stCxn id="15" idx="3"/>
              <a:endCxn id="16" idx="1"/>
            </p:cNvCxnSpPr>
            <p:nvPr/>
          </p:nvCxnSpPr>
          <p:spPr bwMode="auto">
            <a:xfrm flipV="1">
              <a:off x="1595" y="3623"/>
              <a:ext cx="325" cy="176"/>
            </a:xfrm>
            <a:prstGeom prst="bentConnector3">
              <a:avLst>
                <a:gd name="adj1" fmla="val 4984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AutoShape 59"/>
            <p:cNvCxnSpPr>
              <a:cxnSpLocks noChangeShapeType="1"/>
              <a:stCxn id="14" idx="3"/>
              <a:endCxn id="16" idx="1"/>
            </p:cNvCxnSpPr>
            <p:nvPr/>
          </p:nvCxnSpPr>
          <p:spPr bwMode="auto">
            <a:xfrm>
              <a:off x="1595" y="3240"/>
              <a:ext cx="325" cy="383"/>
            </a:xfrm>
            <a:prstGeom prst="bentConnector3">
              <a:avLst>
                <a:gd name="adj1" fmla="val 4984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AutoShape 61"/>
            <p:cNvCxnSpPr>
              <a:cxnSpLocks noChangeShapeType="1"/>
              <a:stCxn id="16" idx="3"/>
              <a:endCxn id="7" idx="1"/>
            </p:cNvCxnSpPr>
            <p:nvPr/>
          </p:nvCxnSpPr>
          <p:spPr bwMode="auto">
            <a:xfrm flipV="1">
              <a:off x="2171" y="3621"/>
              <a:ext cx="229" cy="2"/>
            </a:xfrm>
            <a:prstGeom prst="bentConnector3">
              <a:avLst>
                <a:gd name="adj1" fmla="val 4978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165"/>
          <p:cNvGrpSpPr>
            <a:grpSpLocks/>
          </p:cNvGrpSpPr>
          <p:nvPr/>
        </p:nvGrpSpPr>
        <p:grpSpPr bwMode="auto">
          <a:xfrm>
            <a:off x="5334000" y="1339850"/>
            <a:ext cx="3457575" cy="1676400"/>
            <a:chOff x="3360" y="844"/>
            <a:chExt cx="2178" cy="1056"/>
          </a:xfrm>
        </p:grpSpPr>
        <p:sp>
          <p:nvSpPr>
            <p:cNvPr id="28" name="AutoShape 83"/>
            <p:cNvSpPr>
              <a:spLocks noChangeArrowheads="1"/>
            </p:cNvSpPr>
            <p:nvPr/>
          </p:nvSpPr>
          <p:spPr bwMode="auto">
            <a:xfrm>
              <a:off x="5376" y="1207"/>
              <a:ext cx="162" cy="316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84"/>
            <p:cNvSpPr>
              <a:spLocks noChangeArrowheads="1"/>
            </p:cNvSpPr>
            <p:nvPr/>
          </p:nvSpPr>
          <p:spPr bwMode="auto">
            <a:xfrm>
              <a:off x="3360" y="844"/>
              <a:ext cx="24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85"/>
            <p:cNvSpPr>
              <a:spLocks noChangeArrowheads="1"/>
            </p:cNvSpPr>
            <p:nvPr/>
          </p:nvSpPr>
          <p:spPr bwMode="auto">
            <a:xfrm>
              <a:off x="3360" y="1132"/>
              <a:ext cx="244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86"/>
            <p:cNvSpPr>
              <a:spLocks noChangeArrowheads="1"/>
            </p:cNvSpPr>
            <p:nvPr/>
          </p:nvSpPr>
          <p:spPr bwMode="auto">
            <a:xfrm>
              <a:off x="3360" y="1420"/>
              <a:ext cx="258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87"/>
            <p:cNvSpPr>
              <a:spLocks noChangeArrowheads="1"/>
            </p:cNvSpPr>
            <p:nvPr/>
          </p:nvSpPr>
          <p:spPr bwMode="auto">
            <a:xfrm>
              <a:off x="3360" y="1708"/>
              <a:ext cx="258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88"/>
            <p:cNvSpPr>
              <a:spLocks noChangeArrowheads="1"/>
            </p:cNvSpPr>
            <p:nvPr/>
          </p:nvSpPr>
          <p:spPr bwMode="auto">
            <a:xfrm>
              <a:off x="3888" y="892"/>
              <a:ext cx="203" cy="182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89"/>
            <p:cNvSpPr>
              <a:spLocks noChangeArrowheads="1"/>
            </p:cNvSpPr>
            <p:nvPr/>
          </p:nvSpPr>
          <p:spPr bwMode="auto">
            <a:xfrm>
              <a:off x="3888" y="1276"/>
              <a:ext cx="203" cy="195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AutoShape 90"/>
            <p:cNvSpPr>
              <a:spLocks noChangeArrowheads="1"/>
            </p:cNvSpPr>
            <p:nvPr/>
          </p:nvSpPr>
          <p:spPr bwMode="auto">
            <a:xfrm>
              <a:off x="4320" y="912"/>
              <a:ext cx="251" cy="144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utoShape 91"/>
            <p:cNvSpPr>
              <a:spLocks noChangeArrowheads="1"/>
            </p:cNvSpPr>
            <p:nvPr/>
          </p:nvSpPr>
          <p:spPr bwMode="auto">
            <a:xfrm>
              <a:off x="4320" y="1468"/>
              <a:ext cx="251" cy="149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AutoShape 92"/>
            <p:cNvSpPr>
              <a:spLocks noChangeArrowheads="1"/>
            </p:cNvSpPr>
            <p:nvPr/>
          </p:nvSpPr>
          <p:spPr bwMode="auto">
            <a:xfrm>
              <a:off x="4896" y="1276"/>
              <a:ext cx="251" cy="181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8" name="AutoShape 93"/>
            <p:cNvCxnSpPr>
              <a:cxnSpLocks noChangeShapeType="1"/>
              <a:stCxn id="31" idx="3"/>
              <a:endCxn id="36" idx="1"/>
            </p:cNvCxnSpPr>
            <p:nvPr/>
          </p:nvCxnSpPr>
          <p:spPr bwMode="auto">
            <a:xfrm>
              <a:off x="3618" y="1516"/>
              <a:ext cx="702" cy="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AutoShape 94"/>
            <p:cNvCxnSpPr>
              <a:cxnSpLocks noChangeShapeType="1"/>
              <a:stCxn id="32" idx="3"/>
              <a:endCxn id="36" idx="2"/>
            </p:cNvCxnSpPr>
            <p:nvPr/>
          </p:nvCxnSpPr>
          <p:spPr bwMode="auto">
            <a:xfrm flipV="1">
              <a:off x="3618" y="1617"/>
              <a:ext cx="828" cy="187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AutoShape 95"/>
            <p:cNvCxnSpPr>
              <a:cxnSpLocks noChangeShapeType="1"/>
              <a:stCxn id="29" idx="3"/>
              <a:endCxn id="33" idx="2"/>
            </p:cNvCxnSpPr>
            <p:nvPr/>
          </p:nvCxnSpPr>
          <p:spPr bwMode="auto">
            <a:xfrm>
              <a:off x="3600" y="940"/>
              <a:ext cx="288" cy="4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AutoShape 96"/>
            <p:cNvCxnSpPr>
              <a:cxnSpLocks noChangeShapeType="1"/>
              <a:stCxn id="30" idx="3"/>
              <a:endCxn id="34" idx="2"/>
            </p:cNvCxnSpPr>
            <p:nvPr/>
          </p:nvCxnSpPr>
          <p:spPr bwMode="auto">
            <a:xfrm>
              <a:off x="3604" y="1228"/>
              <a:ext cx="284" cy="14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AutoShape 97"/>
            <p:cNvCxnSpPr>
              <a:cxnSpLocks noChangeShapeType="1"/>
              <a:stCxn id="32" idx="3"/>
              <a:endCxn id="28" idx="2"/>
            </p:cNvCxnSpPr>
            <p:nvPr/>
          </p:nvCxnSpPr>
          <p:spPr bwMode="auto">
            <a:xfrm flipV="1">
              <a:off x="3618" y="1523"/>
              <a:ext cx="1839" cy="281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AutoShape 98"/>
            <p:cNvCxnSpPr>
              <a:cxnSpLocks noChangeShapeType="1"/>
              <a:stCxn id="34" idx="6"/>
              <a:endCxn id="35" idx="2"/>
            </p:cNvCxnSpPr>
            <p:nvPr/>
          </p:nvCxnSpPr>
          <p:spPr bwMode="auto">
            <a:xfrm flipV="1">
              <a:off x="4091" y="1056"/>
              <a:ext cx="355" cy="318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AutoShape 99"/>
            <p:cNvCxnSpPr>
              <a:cxnSpLocks noChangeShapeType="1"/>
              <a:stCxn id="33" idx="6"/>
              <a:endCxn id="35" idx="1"/>
            </p:cNvCxnSpPr>
            <p:nvPr/>
          </p:nvCxnSpPr>
          <p:spPr bwMode="auto">
            <a:xfrm>
              <a:off x="4091" y="983"/>
              <a:ext cx="229" cy="1"/>
            </a:xfrm>
            <a:prstGeom prst="bentConnector3">
              <a:avLst>
                <a:gd name="adj1" fmla="val 4978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AutoShape 100"/>
            <p:cNvCxnSpPr>
              <a:cxnSpLocks noChangeShapeType="1"/>
              <a:stCxn id="36" idx="3"/>
              <a:endCxn id="37" idx="1"/>
            </p:cNvCxnSpPr>
            <p:nvPr/>
          </p:nvCxnSpPr>
          <p:spPr bwMode="auto">
            <a:xfrm flipV="1">
              <a:off x="4571" y="1367"/>
              <a:ext cx="325" cy="176"/>
            </a:xfrm>
            <a:prstGeom prst="bentConnector3">
              <a:avLst>
                <a:gd name="adj1" fmla="val 4984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AutoShape 101"/>
            <p:cNvCxnSpPr>
              <a:cxnSpLocks noChangeShapeType="1"/>
              <a:stCxn id="35" idx="3"/>
              <a:endCxn id="37" idx="1"/>
            </p:cNvCxnSpPr>
            <p:nvPr/>
          </p:nvCxnSpPr>
          <p:spPr bwMode="auto">
            <a:xfrm>
              <a:off x="4571" y="984"/>
              <a:ext cx="325" cy="383"/>
            </a:xfrm>
            <a:prstGeom prst="bentConnector3">
              <a:avLst>
                <a:gd name="adj1" fmla="val 4984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AutoShape 102"/>
            <p:cNvCxnSpPr>
              <a:cxnSpLocks noChangeShapeType="1"/>
              <a:stCxn id="37" idx="3"/>
              <a:endCxn id="28" idx="1"/>
            </p:cNvCxnSpPr>
            <p:nvPr/>
          </p:nvCxnSpPr>
          <p:spPr bwMode="auto">
            <a:xfrm flipV="1">
              <a:off x="5147" y="1365"/>
              <a:ext cx="229" cy="2"/>
            </a:xfrm>
            <a:prstGeom prst="bentConnector3">
              <a:avLst>
                <a:gd name="adj1" fmla="val 4978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8" name="Group 166"/>
          <p:cNvGrpSpPr>
            <a:grpSpLocks/>
          </p:cNvGrpSpPr>
          <p:nvPr/>
        </p:nvGrpSpPr>
        <p:grpSpPr bwMode="auto">
          <a:xfrm>
            <a:off x="381000" y="1066800"/>
            <a:ext cx="2819400" cy="1366838"/>
            <a:chOff x="3264" y="2208"/>
            <a:chExt cx="2178" cy="1056"/>
          </a:xfrm>
        </p:grpSpPr>
        <p:sp>
          <p:nvSpPr>
            <p:cNvPr id="49" name="AutoShape 103"/>
            <p:cNvSpPr>
              <a:spLocks noChangeArrowheads="1"/>
            </p:cNvSpPr>
            <p:nvPr/>
          </p:nvSpPr>
          <p:spPr bwMode="auto">
            <a:xfrm>
              <a:off x="5280" y="2571"/>
              <a:ext cx="162" cy="316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104"/>
            <p:cNvSpPr>
              <a:spLocks noChangeArrowheads="1"/>
            </p:cNvSpPr>
            <p:nvPr/>
          </p:nvSpPr>
          <p:spPr bwMode="auto">
            <a:xfrm>
              <a:off x="3264" y="2208"/>
              <a:ext cx="24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105"/>
            <p:cNvSpPr>
              <a:spLocks noChangeArrowheads="1"/>
            </p:cNvSpPr>
            <p:nvPr/>
          </p:nvSpPr>
          <p:spPr bwMode="auto">
            <a:xfrm>
              <a:off x="3264" y="2496"/>
              <a:ext cx="244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106"/>
            <p:cNvSpPr>
              <a:spLocks noChangeArrowheads="1"/>
            </p:cNvSpPr>
            <p:nvPr/>
          </p:nvSpPr>
          <p:spPr bwMode="auto">
            <a:xfrm>
              <a:off x="3264" y="2784"/>
              <a:ext cx="258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107"/>
            <p:cNvSpPr>
              <a:spLocks noChangeArrowheads="1"/>
            </p:cNvSpPr>
            <p:nvPr/>
          </p:nvSpPr>
          <p:spPr bwMode="auto">
            <a:xfrm>
              <a:off x="3264" y="3072"/>
              <a:ext cx="258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108"/>
            <p:cNvSpPr>
              <a:spLocks noChangeArrowheads="1"/>
            </p:cNvSpPr>
            <p:nvPr/>
          </p:nvSpPr>
          <p:spPr bwMode="auto">
            <a:xfrm>
              <a:off x="3792" y="2256"/>
              <a:ext cx="203" cy="182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109"/>
            <p:cNvSpPr>
              <a:spLocks noChangeArrowheads="1"/>
            </p:cNvSpPr>
            <p:nvPr/>
          </p:nvSpPr>
          <p:spPr bwMode="auto">
            <a:xfrm>
              <a:off x="3792" y="2640"/>
              <a:ext cx="203" cy="195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AutoShape 110"/>
            <p:cNvSpPr>
              <a:spLocks noChangeArrowheads="1"/>
            </p:cNvSpPr>
            <p:nvPr/>
          </p:nvSpPr>
          <p:spPr bwMode="auto">
            <a:xfrm>
              <a:off x="4224" y="2276"/>
              <a:ext cx="251" cy="144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AutoShape 111"/>
            <p:cNvSpPr>
              <a:spLocks noChangeArrowheads="1"/>
            </p:cNvSpPr>
            <p:nvPr/>
          </p:nvSpPr>
          <p:spPr bwMode="auto">
            <a:xfrm>
              <a:off x="4224" y="2832"/>
              <a:ext cx="251" cy="149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AutoShape 112"/>
            <p:cNvSpPr>
              <a:spLocks noChangeArrowheads="1"/>
            </p:cNvSpPr>
            <p:nvPr/>
          </p:nvSpPr>
          <p:spPr bwMode="auto">
            <a:xfrm>
              <a:off x="4800" y="2640"/>
              <a:ext cx="251" cy="181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9" name="AutoShape 113"/>
            <p:cNvCxnSpPr>
              <a:cxnSpLocks noChangeShapeType="1"/>
              <a:stCxn id="52" idx="3"/>
              <a:endCxn id="57" idx="1"/>
            </p:cNvCxnSpPr>
            <p:nvPr/>
          </p:nvCxnSpPr>
          <p:spPr bwMode="auto">
            <a:xfrm>
              <a:off x="3522" y="2880"/>
              <a:ext cx="702" cy="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AutoShape 114"/>
            <p:cNvCxnSpPr>
              <a:cxnSpLocks noChangeShapeType="1"/>
              <a:stCxn id="53" idx="3"/>
              <a:endCxn id="57" idx="2"/>
            </p:cNvCxnSpPr>
            <p:nvPr/>
          </p:nvCxnSpPr>
          <p:spPr bwMode="auto">
            <a:xfrm flipV="1">
              <a:off x="3522" y="2981"/>
              <a:ext cx="828" cy="187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AutoShape 115"/>
            <p:cNvCxnSpPr>
              <a:cxnSpLocks noChangeShapeType="1"/>
              <a:stCxn id="50" idx="3"/>
              <a:endCxn id="54" idx="2"/>
            </p:cNvCxnSpPr>
            <p:nvPr/>
          </p:nvCxnSpPr>
          <p:spPr bwMode="auto">
            <a:xfrm>
              <a:off x="3504" y="2304"/>
              <a:ext cx="288" cy="4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AutoShape 116"/>
            <p:cNvCxnSpPr>
              <a:cxnSpLocks noChangeShapeType="1"/>
              <a:stCxn id="51" idx="3"/>
              <a:endCxn id="55" idx="2"/>
            </p:cNvCxnSpPr>
            <p:nvPr/>
          </p:nvCxnSpPr>
          <p:spPr bwMode="auto">
            <a:xfrm>
              <a:off x="3508" y="2592"/>
              <a:ext cx="284" cy="14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AutoShape 117"/>
            <p:cNvCxnSpPr>
              <a:cxnSpLocks noChangeShapeType="1"/>
              <a:stCxn id="53" idx="3"/>
              <a:endCxn id="49" idx="2"/>
            </p:cNvCxnSpPr>
            <p:nvPr/>
          </p:nvCxnSpPr>
          <p:spPr bwMode="auto">
            <a:xfrm flipV="1">
              <a:off x="3522" y="2887"/>
              <a:ext cx="1839" cy="281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AutoShape 118"/>
            <p:cNvCxnSpPr>
              <a:cxnSpLocks noChangeShapeType="1"/>
              <a:stCxn id="55" idx="6"/>
              <a:endCxn id="56" idx="2"/>
            </p:cNvCxnSpPr>
            <p:nvPr/>
          </p:nvCxnSpPr>
          <p:spPr bwMode="auto">
            <a:xfrm flipV="1">
              <a:off x="3995" y="2420"/>
              <a:ext cx="355" cy="318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AutoShape 119"/>
            <p:cNvCxnSpPr>
              <a:cxnSpLocks noChangeShapeType="1"/>
              <a:stCxn id="54" idx="6"/>
              <a:endCxn id="56" idx="1"/>
            </p:cNvCxnSpPr>
            <p:nvPr/>
          </p:nvCxnSpPr>
          <p:spPr bwMode="auto">
            <a:xfrm>
              <a:off x="3995" y="2347"/>
              <a:ext cx="229" cy="1"/>
            </a:xfrm>
            <a:prstGeom prst="bentConnector3">
              <a:avLst>
                <a:gd name="adj1" fmla="val 4978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AutoShape 120"/>
            <p:cNvCxnSpPr>
              <a:cxnSpLocks noChangeShapeType="1"/>
              <a:stCxn id="57" idx="3"/>
              <a:endCxn id="58" idx="1"/>
            </p:cNvCxnSpPr>
            <p:nvPr/>
          </p:nvCxnSpPr>
          <p:spPr bwMode="auto">
            <a:xfrm flipV="1">
              <a:off x="4475" y="2731"/>
              <a:ext cx="325" cy="176"/>
            </a:xfrm>
            <a:prstGeom prst="bentConnector3">
              <a:avLst>
                <a:gd name="adj1" fmla="val 4984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AutoShape 121"/>
            <p:cNvCxnSpPr>
              <a:cxnSpLocks noChangeShapeType="1"/>
              <a:stCxn id="56" idx="3"/>
              <a:endCxn id="58" idx="1"/>
            </p:cNvCxnSpPr>
            <p:nvPr/>
          </p:nvCxnSpPr>
          <p:spPr bwMode="auto">
            <a:xfrm>
              <a:off x="4475" y="2348"/>
              <a:ext cx="325" cy="383"/>
            </a:xfrm>
            <a:prstGeom prst="bentConnector3">
              <a:avLst>
                <a:gd name="adj1" fmla="val 4984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AutoShape 122"/>
            <p:cNvCxnSpPr>
              <a:cxnSpLocks noChangeShapeType="1"/>
              <a:stCxn id="58" idx="3"/>
              <a:endCxn id="49" idx="1"/>
            </p:cNvCxnSpPr>
            <p:nvPr/>
          </p:nvCxnSpPr>
          <p:spPr bwMode="auto">
            <a:xfrm flipV="1">
              <a:off x="5051" y="2729"/>
              <a:ext cx="229" cy="2"/>
            </a:xfrm>
            <a:prstGeom prst="bentConnector3">
              <a:avLst>
                <a:gd name="adj1" fmla="val 4978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9" name="Group 143"/>
          <p:cNvGrpSpPr>
            <a:grpSpLocks/>
          </p:cNvGrpSpPr>
          <p:nvPr/>
        </p:nvGrpSpPr>
        <p:grpSpPr bwMode="auto">
          <a:xfrm>
            <a:off x="4876800" y="4724400"/>
            <a:ext cx="2209800" cy="1143000"/>
            <a:chOff x="4080" y="3600"/>
            <a:chExt cx="2178" cy="1056"/>
          </a:xfrm>
        </p:grpSpPr>
        <p:sp>
          <p:nvSpPr>
            <p:cNvPr id="70" name="AutoShape 123"/>
            <p:cNvSpPr>
              <a:spLocks noChangeArrowheads="1"/>
            </p:cNvSpPr>
            <p:nvPr/>
          </p:nvSpPr>
          <p:spPr bwMode="auto">
            <a:xfrm>
              <a:off x="6096" y="3963"/>
              <a:ext cx="162" cy="316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Rectangle 124"/>
            <p:cNvSpPr>
              <a:spLocks noChangeArrowheads="1"/>
            </p:cNvSpPr>
            <p:nvPr/>
          </p:nvSpPr>
          <p:spPr bwMode="auto">
            <a:xfrm>
              <a:off x="4080" y="3600"/>
              <a:ext cx="24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125"/>
            <p:cNvSpPr>
              <a:spLocks noChangeArrowheads="1"/>
            </p:cNvSpPr>
            <p:nvPr/>
          </p:nvSpPr>
          <p:spPr bwMode="auto">
            <a:xfrm>
              <a:off x="4080" y="3888"/>
              <a:ext cx="244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Rectangle 126"/>
            <p:cNvSpPr>
              <a:spLocks noChangeArrowheads="1"/>
            </p:cNvSpPr>
            <p:nvPr/>
          </p:nvSpPr>
          <p:spPr bwMode="auto">
            <a:xfrm>
              <a:off x="4080" y="4176"/>
              <a:ext cx="258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Rectangle 127"/>
            <p:cNvSpPr>
              <a:spLocks noChangeArrowheads="1"/>
            </p:cNvSpPr>
            <p:nvPr/>
          </p:nvSpPr>
          <p:spPr bwMode="auto">
            <a:xfrm>
              <a:off x="4080" y="4464"/>
              <a:ext cx="258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128"/>
            <p:cNvSpPr>
              <a:spLocks noChangeArrowheads="1"/>
            </p:cNvSpPr>
            <p:nvPr/>
          </p:nvSpPr>
          <p:spPr bwMode="auto">
            <a:xfrm>
              <a:off x="4608" y="3648"/>
              <a:ext cx="203" cy="182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129"/>
            <p:cNvSpPr>
              <a:spLocks noChangeArrowheads="1"/>
            </p:cNvSpPr>
            <p:nvPr/>
          </p:nvSpPr>
          <p:spPr bwMode="auto">
            <a:xfrm>
              <a:off x="4608" y="4032"/>
              <a:ext cx="203" cy="195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AutoShape 130"/>
            <p:cNvSpPr>
              <a:spLocks noChangeArrowheads="1"/>
            </p:cNvSpPr>
            <p:nvPr/>
          </p:nvSpPr>
          <p:spPr bwMode="auto">
            <a:xfrm>
              <a:off x="5040" y="3668"/>
              <a:ext cx="251" cy="144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AutoShape 131"/>
            <p:cNvSpPr>
              <a:spLocks noChangeArrowheads="1"/>
            </p:cNvSpPr>
            <p:nvPr/>
          </p:nvSpPr>
          <p:spPr bwMode="auto">
            <a:xfrm>
              <a:off x="5040" y="4224"/>
              <a:ext cx="251" cy="149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AutoShape 132"/>
            <p:cNvSpPr>
              <a:spLocks noChangeArrowheads="1"/>
            </p:cNvSpPr>
            <p:nvPr/>
          </p:nvSpPr>
          <p:spPr bwMode="auto">
            <a:xfrm>
              <a:off x="5616" y="4032"/>
              <a:ext cx="251" cy="181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80" name="AutoShape 133"/>
            <p:cNvCxnSpPr>
              <a:cxnSpLocks noChangeShapeType="1"/>
              <a:stCxn id="73" idx="3"/>
              <a:endCxn id="78" idx="1"/>
            </p:cNvCxnSpPr>
            <p:nvPr/>
          </p:nvCxnSpPr>
          <p:spPr bwMode="auto">
            <a:xfrm>
              <a:off x="4338" y="4272"/>
              <a:ext cx="702" cy="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AutoShape 134"/>
            <p:cNvCxnSpPr>
              <a:cxnSpLocks noChangeShapeType="1"/>
              <a:stCxn id="74" idx="3"/>
              <a:endCxn id="78" idx="2"/>
            </p:cNvCxnSpPr>
            <p:nvPr/>
          </p:nvCxnSpPr>
          <p:spPr bwMode="auto">
            <a:xfrm flipV="1">
              <a:off x="4338" y="4373"/>
              <a:ext cx="828" cy="187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AutoShape 135"/>
            <p:cNvCxnSpPr>
              <a:cxnSpLocks noChangeShapeType="1"/>
              <a:stCxn id="71" idx="3"/>
              <a:endCxn id="75" idx="2"/>
            </p:cNvCxnSpPr>
            <p:nvPr/>
          </p:nvCxnSpPr>
          <p:spPr bwMode="auto">
            <a:xfrm>
              <a:off x="4320" y="3696"/>
              <a:ext cx="288" cy="4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AutoShape 136"/>
            <p:cNvCxnSpPr>
              <a:cxnSpLocks noChangeShapeType="1"/>
              <a:stCxn id="72" idx="3"/>
              <a:endCxn id="76" idx="2"/>
            </p:cNvCxnSpPr>
            <p:nvPr/>
          </p:nvCxnSpPr>
          <p:spPr bwMode="auto">
            <a:xfrm>
              <a:off x="4324" y="3984"/>
              <a:ext cx="284" cy="14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AutoShape 137"/>
            <p:cNvCxnSpPr>
              <a:cxnSpLocks noChangeShapeType="1"/>
              <a:stCxn id="74" idx="3"/>
              <a:endCxn id="70" idx="2"/>
            </p:cNvCxnSpPr>
            <p:nvPr/>
          </p:nvCxnSpPr>
          <p:spPr bwMode="auto">
            <a:xfrm flipV="1">
              <a:off x="4338" y="4279"/>
              <a:ext cx="1839" cy="281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AutoShape 138"/>
            <p:cNvCxnSpPr>
              <a:cxnSpLocks noChangeShapeType="1"/>
              <a:stCxn id="76" idx="6"/>
              <a:endCxn id="77" idx="2"/>
            </p:cNvCxnSpPr>
            <p:nvPr/>
          </p:nvCxnSpPr>
          <p:spPr bwMode="auto">
            <a:xfrm flipV="1">
              <a:off x="4811" y="3812"/>
              <a:ext cx="355" cy="318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AutoShape 139"/>
            <p:cNvCxnSpPr>
              <a:cxnSpLocks noChangeShapeType="1"/>
              <a:stCxn id="75" idx="6"/>
              <a:endCxn id="77" idx="1"/>
            </p:cNvCxnSpPr>
            <p:nvPr/>
          </p:nvCxnSpPr>
          <p:spPr bwMode="auto">
            <a:xfrm>
              <a:off x="4811" y="3739"/>
              <a:ext cx="229" cy="1"/>
            </a:xfrm>
            <a:prstGeom prst="bentConnector3">
              <a:avLst>
                <a:gd name="adj1" fmla="val 4978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AutoShape 140"/>
            <p:cNvCxnSpPr>
              <a:cxnSpLocks noChangeShapeType="1"/>
              <a:stCxn id="78" idx="3"/>
              <a:endCxn id="79" idx="1"/>
            </p:cNvCxnSpPr>
            <p:nvPr/>
          </p:nvCxnSpPr>
          <p:spPr bwMode="auto">
            <a:xfrm flipV="1">
              <a:off x="5291" y="4123"/>
              <a:ext cx="325" cy="176"/>
            </a:xfrm>
            <a:prstGeom prst="bentConnector3">
              <a:avLst>
                <a:gd name="adj1" fmla="val 4984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AutoShape 141"/>
            <p:cNvCxnSpPr>
              <a:cxnSpLocks noChangeShapeType="1"/>
              <a:stCxn id="77" idx="3"/>
              <a:endCxn id="79" idx="1"/>
            </p:cNvCxnSpPr>
            <p:nvPr/>
          </p:nvCxnSpPr>
          <p:spPr bwMode="auto">
            <a:xfrm>
              <a:off x="5291" y="3740"/>
              <a:ext cx="325" cy="383"/>
            </a:xfrm>
            <a:prstGeom prst="bentConnector3">
              <a:avLst>
                <a:gd name="adj1" fmla="val 4984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AutoShape 142"/>
            <p:cNvCxnSpPr>
              <a:cxnSpLocks noChangeShapeType="1"/>
              <a:stCxn id="79" idx="3"/>
              <a:endCxn id="70" idx="1"/>
            </p:cNvCxnSpPr>
            <p:nvPr/>
          </p:nvCxnSpPr>
          <p:spPr bwMode="auto">
            <a:xfrm flipV="1">
              <a:off x="5867" y="4121"/>
              <a:ext cx="229" cy="2"/>
            </a:xfrm>
            <a:prstGeom prst="bentConnector3">
              <a:avLst>
                <a:gd name="adj1" fmla="val 4978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0" name="Group 164"/>
          <p:cNvGrpSpPr>
            <a:grpSpLocks/>
          </p:cNvGrpSpPr>
          <p:nvPr/>
        </p:nvGrpSpPr>
        <p:grpSpPr bwMode="auto">
          <a:xfrm>
            <a:off x="2133600" y="2438400"/>
            <a:ext cx="4724400" cy="2317750"/>
            <a:chOff x="288" y="892"/>
            <a:chExt cx="2178" cy="1056"/>
          </a:xfrm>
        </p:grpSpPr>
        <p:sp>
          <p:nvSpPr>
            <p:cNvPr id="91" name="AutoShape 144"/>
            <p:cNvSpPr>
              <a:spLocks noChangeArrowheads="1"/>
            </p:cNvSpPr>
            <p:nvPr/>
          </p:nvSpPr>
          <p:spPr bwMode="auto">
            <a:xfrm>
              <a:off x="2304" y="1255"/>
              <a:ext cx="162" cy="316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145"/>
            <p:cNvSpPr>
              <a:spLocks noChangeArrowheads="1"/>
            </p:cNvSpPr>
            <p:nvPr/>
          </p:nvSpPr>
          <p:spPr bwMode="auto">
            <a:xfrm>
              <a:off x="288" y="892"/>
              <a:ext cx="24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46"/>
            <p:cNvSpPr>
              <a:spLocks noChangeArrowheads="1"/>
            </p:cNvSpPr>
            <p:nvPr/>
          </p:nvSpPr>
          <p:spPr bwMode="auto">
            <a:xfrm>
              <a:off x="288" y="1180"/>
              <a:ext cx="244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Rectangle 147"/>
            <p:cNvSpPr>
              <a:spLocks noChangeArrowheads="1"/>
            </p:cNvSpPr>
            <p:nvPr/>
          </p:nvSpPr>
          <p:spPr bwMode="auto">
            <a:xfrm>
              <a:off x="288" y="1468"/>
              <a:ext cx="258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Rectangle 148"/>
            <p:cNvSpPr>
              <a:spLocks noChangeArrowheads="1"/>
            </p:cNvSpPr>
            <p:nvPr/>
          </p:nvSpPr>
          <p:spPr bwMode="auto">
            <a:xfrm>
              <a:off x="288" y="1756"/>
              <a:ext cx="258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Oval 149"/>
            <p:cNvSpPr>
              <a:spLocks noChangeArrowheads="1"/>
            </p:cNvSpPr>
            <p:nvPr/>
          </p:nvSpPr>
          <p:spPr bwMode="auto">
            <a:xfrm>
              <a:off x="816" y="940"/>
              <a:ext cx="203" cy="182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Oval 150"/>
            <p:cNvSpPr>
              <a:spLocks noChangeArrowheads="1"/>
            </p:cNvSpPr>
            <p:nvPr/>
          </p:nvSpPr>
          <p:spPr bwMode="auto">
            <a:xfrm>
              <a:off x="816" y="1324"/>
              <a:ext cx="203" cy="195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AutoShape 151"/>
            <p:cNvSpPr>
              <a:spLocks noChangeArrowheads="1"/>
            </p:cNvSpPr>
            <p:nvPr/>
          </p:nvSpPr>
          <p:spPr bwMode="auto">
            <a:xfrm>
              <a:off x="1248" y="960"/>
              <a:ext cx="251" cy="144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AutoShape 152"/>
            <p:cNvSpPr>
              <a:spLocks noChangeArrowheads="1"/>
            </p:cNvSpPr>
            <p:nvPr/>
          </p:nvSpPr>
          <p:spPr bwMode="auto">
            <a:xfrm>
              <a:off x="1248" y="1516"/>
              <a:ext cx="251" cy="149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AutoShape 153"/>
            <p:cNvSpPr>
              <a:spLocks noChangeArrowheads="1"/>
            </p:cNvSpPr>
            <p:nvPr/>
          </p:nvSpPr>
          <p:spPr bwMode="auto">
            <a:xfrm>
              <a:off x="1824" y="1324"/>
              <a:ext cx="251" cy="181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01" name="AutoShape 154"/>
            <p:cNvCxnSpPr>
              <a:cxnSpLocks noChangeShapeType="1"/>
              <a:stCxn id="94" idx="3"/>
              <a:endCxn id="99" idx="1"/>
            </p:cNvCxnSpPr>
            <p:nvPr/>
          </p:nvCxnSpPr>
          <p:spPr bwMode="auto">
            <a:xfrm>
              <a:off x="546" y="1564"/>
              <a:ext cx="702" cy="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AutoShape 155"/>
            <p:cNvCxnSpPr>
              <a:cxnSpLocks noChangeShapeType="1"/>
              <a:stCxn id="95" idx="3"/>
              <a:endCxn id="99" idx="2"/>
            </p:cNvCxnSpPr>
            <p:nvPr/>
          </p:nvCxnSpPr>
          <p:spPr bwMode="auto">
            <a:xfrm flipV="1">
              <a:off x="546" y="1665"/>
              <a:ext cx="828" cy="187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AutoShape 156"/>
            <p:cNvCxnSpPr>
              <a:cxnSpLocks noChangeShapeType="1"/>
              <a:stCxn id="92" idx="3"/>
              <a:endCxn id="96" idx="2"/>
            </p:cNvCxnSpPr>
            <p:nvPr/>
          </p:nvCxnSpPr>
          <p:spPr bwMode="auto">
            <a:xfrm>
              <a:off x="528" y="988"/>
              <a:ext cx="288" cy="4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AutoShape 157"/>
            <p:cNvCxnSpPr>
              <a:cxnSpLocks noChangeShapeType="1"/>
              <a:stCxn id="93" idx="3"/>
              <a:endCxn id="97" idx="2"/>
            </p:cNvCxnSpPr>
            <p:nvPr/>
          </p:nvCxnSpPr>
          <p:spPr bwMode="auto">
            <a:xfrm>
              <a:off x="532" y="1276"/>
              <a:ext cx="284" cy="14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AutoShape 158"/>
            <p:cNvCxnSpPr>
              <a:cxnSpLocks noChangeShapeType="1"/>
              <a:stCxn id="95" idx="3"/>
              <a:endCxn id="91" idx="2"/>
            </p:cNvCxnSpPr>
            <p:nvPr/>
          </p:nvCxnSpPr>
          <p:spPr bwMode="auto">
            <a:xfrm flipV="1">
              <a:off x="546" y="1571"/>
              <a:ext cx="1839" cy="281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AutoShape 159"/>
            <p:cNvCxnSpPr>
              <a:cxnSpLocks noChangeShapeType="1"/>
              <a:stCxn id="97" idx="6"/>
              <a:endCxn id="98" idx="2"/>
            </p:cNvCxnSpPr>
            <p:nvPr/>
          </p:nvCxnSpPr>
          <p:spPr bwMode="auto">
            <a:xfrm flipV="1">
              <a:off x="1019" y="1104"/>
              <a:ext cx="355" cy="318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AutoShape 160"/>
            <p:cNvCxnSpPr>
              <a:cxnSpLocks noChangeShapeType="1"/>
              <a:stCxn id="96" idx="6"/>
              <a:endCxn id="98" idx="1"/>
            </p:cNvCxnSpPr>
            <p:nvPr/>
          </p:nvCxnSpPr>
          <p:spPr bwMode="auto">
            <a:xfrm>
              <a:off x="1019" y="1031"/>
              <a:ext cx="229" cy="1"/>
            </a:xfrm>
            <a:prstGeom prst="bentConnector3">
              <a:avLst>
                <a:gd name="adj1" fmla="val 4978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AutoShape 161"/>
            <p:cNvCxnSpPr>
              <a:cxnSpLocks noChangeShapeType="1"/>
              <a:stCxn id="99" idx="3"/>
              <a:endCxn id="100" idx="1"/>
            </p:cNvCxnSpPr>
            <p:nvPr/>
          </p:nvCxnSpPr>
          <p:spPr bwMode="auto">
            <a:xfrm flipV="1">
              <a:off x="1499" y="1415"/>
              <a:ext cx="325" cy="176"/>
            </a:xfrm>
            <a:prstGeom prst="bentConnector3">
              <a:avLst>
                <a:gd name="adj1" fmla="val 4984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AutoShape 162"/>
            <p:cNvCxnSpPr>
              <a:cxnSpLocks noChangeShapeType="1"/>
              <a:stCxn id="98" idx="3"/>
              <a:endCxn id="100" idx="1"/>
            </p:cNvCxnSpPr>
            <p:nvPr/>
          </p:nvCxnSpPr>
          <p:spPr bwMode="auto">
            <a:xfrm>
              <a:off x="1499" y="1032"/>
              <a:ext cx="325" cy="383"/>
            </a:xfrm>
            <a:prstGeom prst="bentConnector3">
              <a:avLst>
                <a:gd name="adj1" fmla="val 4984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AutoShape 163"/>
            <p:cNvCxnSpPr>
              <a:cxnSpLocks noChangeShapeType="1"/>
              <a:stCxn id="100" idx="3"/>
              <a:endCxn id="91" idx="1"/>
            </p:cNvCxnSpPr>
            <p:nvPr/>
          </p:nvCxnSpPr>
          <p:spPr bwMode="auto">
            <a:xfrm flipV="1">
              <a:off x="2075" y="1413"/>
              <a:ext cx="229" cy="2"/>
            </a:xfrm>
            <a:prstGeom prst="bentConnector3">
              <a:avLst>
                <a:gd name="adj1" fmla="val 4978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1" name="Group 168"/>
          <p:cNvGrpSpPr>
            <a:grpSpLocks/>
          </p:cNvGrpSpPr>
          <p:nvPr/>
        </p:nvGrpSpPr>
        <p:grpSpPr bwMode="auto">
          <a:xfrm>
            <a:off x="7315200" y="3352800"/>
            <a:ext cx="1524000" cy="788988"/>
            <a:chOff x="4080" y="3600"/>
            <a:chExt cx="2178" cy="1056"/>
          </a:xfrm>
        </p:grpSpPr>
        <p:sp>
          <p:nvSpPr>
            <p:cNvPr id="112" name="AutoShape 169"/>
            <p:cNvSpPr>
              <a:spLocks noChangeArrowheads="1"/>
            </p:cNvSpPr>
            <p:nvPr/>
          </p:nvSpPr>
          <p:spPr bwMode="auto">
            <a:xfrm>
              <a:off x="6096" y="3963"/>
              <a:ext cx="162" cy="316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Rectangle 170"/>
            <p:cNvSpPr>
              <a:spLocks noChangeArrowheads="1"/>
            </p:cNvSpPr>
            <p:nvPr/>
          </p:nvSpPr>
          <p:spPr bwMode="auto">
            <a:xfrm>
              <a:off x="4080" y="3600"/>
              <a:ext cx="24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Rectangle 171"/>
            <p:cNvSpPr>
              <a:spLocks noChangeArrowheads="1"/>
            </p:cNvSpPr>
            <p:nvPr/>
          </p:nvSpPr>
          <p:spPr bwMode="auto">
            <a:xfrm>
              <a:off x="4080" y="3888"/>
              <a:ext cx="244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Rectangle 172"/>
            <p:cNvSpPr>
              <a:spLocks noChangeArrowheads="1"/>
            </p:cNvSpPr>
            <p:nvPr/>
          </p:nvSpPr>
          <p:spPr bwMode="auto">
            <a:xfrm>
              <a:off x="4080" y="4176"/>
              <a:ext cx="258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Rectangle 173"/>
            <p:cNvSpPr>
              <a:spLocks noChangeArrowheads="1"/>
            </p:cNvSpPr>
            <p:nvPr/>
          </p:nvSpPr>
          <p:spPr bwMode="auto">
            <a:xfrm>
              <a:off x="4080" y="4464"/>
              <a:ext cx="258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Oval 174"/>
            <p:cNvSpPr>
              <a:spLocks noChangeArrowheads="1"/>
            </p:cNvSpPr>
            <p:nvPr/>
          </p:nvSpPr>
          <p:spPr bwMode="auto">
            <a:xfrm>
              <a:off x="4608" y="3648"/>
              <a:ext cx="203" cy="182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Oval 175"/>
            <p:cNvSpPr>
              <a:spLocks noChangeArrowheads="1"/>
            </p:cNvSpPr>
            <p:nvPr/>
          </p:nvSpPr>
          <p:spPr bwMode="auto">
            <a:xfrm>
              <a:off x="4608" y="4032"/>
              <a:ext cx="203" cy="195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AutoShape 176"/>
            <p:cNvSpPr>
              <a:spLocks noChangeArrowheads="1"/>
            </p:cNvSpPr>
            <p:nvPr/>
          </p:nvSpPr>
          <p:spPr bwMode="auto">
            <a:xfrm>
              <a:off x="5040" y="3668"/>
              <a:ext cx="251" cy="144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AutoShape 177"/>
            <p:cNvSpPr>
              <a:spLocks noChangeArrowheads="1"/>
            </p:cNvSpPr>
            <p:nvPr/>
          </p:nvSpPr>
          <p:spPr bwMode="auto">
            <a:xfrm>
              <a:off x="5040" y="4224"/>
              <a:ext cx="251" cy="149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AutoShape 178"/>
            <p:cNvSpPr>
              <a:spLocks noChangeArrowheads="1"/>
            </p:cNvSpPr>
            <p:nvPr/>
          </p:nvSpPr>
          <p:spPr bwMode="auto">
            <a:xfrm>
              <a:off x="5616" y="4032"/>
              <a:ext cx="251" cy="181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22" name="AutoShape 179"/>
            <p:cNvCxnSpPr>
              <a:cxnSpLocks noChangeShapeType="1"/>
              <a:stCxn id="115" idx="3"/>
              <a:endCxn id="120" idx="1"/>
            </p:cNvCxnSpPr>
            <p:nvPr/>
          </p:nvCxnSpPr>
          <p:spPr bwMode="auto">
            <a:xfrm>
              <a:off x="4338" y="4272"/>
              <a:ext cx="702" cy="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AutoShape 180"/>
            <p:cNvCxnSpPr>
              <a:cxnSpLocks noChangeShapeType="1"/>
              <a:stCxn id="116" idx="3"/>
              <a:endCxn id="120" idx="2"/>
            </p:cNvCxnSpPr>
            <p:nvPr/>
          </p:nvCxnSpPr>
          <p:spPr bwMode="auto">
            <a:xfrm flipV="1">
              <a:off x="4338" y="4373"/>
              <a:ext cx="828" cy="187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AutoShape 181"/>
            <p:cNvCxnSpPr>
              <a:cxnSpLocks noChangeShapeType="1"/>
              <a:stCxn id="113" idx="3"/>
              <a:endCxn id="117" idx="2"/>
            </p:cNvCxnSpPr>
            <p:nvPr/>
          </p:nvCxnSpPr>
          <p:spPr bwMode="auto">
            <a:xfrm>
              <a:off x="4320" y="3696"/>
              <a:ext cx="288" cy="4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AutoShape 182"/>
            <p:cNvCxnSpPr>
              <a:cxnSpLocks noChangeShapeType="1"/>
              <a:stCxn id="114" idx="3"/>
              <a:endCxn id="118" idx="2"/>
            </p:cNvCxnSpPr>
            <p:nvPr/>
          </p:nvCxnSpPr>
          <p:spPr bwMode="auto">
            <a:xfrm>
              <a:off x="4324" y="3984"/>
              <a:ext cx="284" cy="14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AutoShape 183"/>
            <p:cNvCxnSpPr>
              <a:cxnSpLocks noChangeShapeType="1"/>
              <a:stCxn id="116" idx="3"/>
              <a:endCxn id="112" idx="2"/>
            </p:cNvCxnSpPr>
            <p:nvPr/>
          </p:nvCxnSpPr>
          <p:spPr bwMode="auto">
            <a:xfrm flipV="1">
              <a:off x="4338" y="4279"/>
              <a:ext cx="1839" cy="281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AutoShape 184"/>
            <p:cNvCxnSpPr>
              <a:cxnSpLocks noChangeShapeType="1"/>
              <a:stCxn id="118" idx="6"/>
              <a:endCxn id="119" idx="2"/>
            </p:cNvCxnSpPr>
            <p:nvPr/>
          </p:nvCxnSpPr>
          <p:spPr bwMode="auto">
            <a:xfrm flipV="1">
              <a:off x="4811" y="3812"/>
              <a:ext cx="355" cy="318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AutoShape 185"/>
            <p:cNvCxnSpPr>
              <a:cxnSpLocks noChangeShapeType="1"/>
              <a:stCxn id="117" idx="6"/>
              <a:endCxn id="119" idx="1"/>
            </p:cNvCxnSpPr>
            <p:nvPr/>
          </p:nvCxnSpPr>
          <p:spPr bwMode="auto">
            <a:xfrm>
              <a:off x="4811" y="3739"/>
              <a:ext cx="229" cy="1"/>
            </a:xfrm>
            <a:prstGeom prst="bentConnector3">
              <a:avLst>
                <a:gd name="adj1" fmla="val 4978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AutoShape 186"/>
            <p:cNvCxnSpPr>
              <a:cxnSpLocks noChangeShapeType="1"/>
              <a:stCxn id="120" idx="3"/>
              <a:endCxn id="121" idx="1"/>
            </p:cNvCxnSpPr>
            <p:nvPr/>
          </p:nvCxnSpPr>
          <p:spPr bwMode="auto">
            <a:xfrm flipV="1">
              <a:off x="5291" y="4123"/>
              <a:ext cx="325" cy="176"/>
            </a:xfrm>
            <a:prstGeom prst="bentConnector3">
              <a:avLst>
                <a:gd name="adj1" fmla="val 4984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0" name="AutoShape 187"/>
            <p:cNvCxnSpPr>
              <a:cxnSpLocks noChangeShapeType="1"/>
              <a:stCxn id="119" idx="3"/>
              <a:endCxn id="121" idx="1"/>
            </p:cNvCxnSpPr>
            <p:nvPr/>
          </p:nvCxnSpPr>
          <p:spPr bwMode="auto">
            <a:xfrm>
              <a:off x="5291" y="3740"/>
              <a:ext cx="325" cy="383"/>
            </a:xfrm>
            <a:prstGeom prst="bentConnector3">
              <a:avLst>
                <a:gd name="adj1" fmla="val 4984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AutoShape 188"/>
            <p:cNvCxnSpPr>
              <a:cxnSpLocks noChangeShapeType="1"/>
              <a:stCxn id="121" idx="3"/>
              <a:endCxn id="112" idx="1"/>
            </p:cNvCxnSpPr>
            <p:nvPr/>
          </p:nvCxnSpPr>
          <p:spPr bwMode="auto">
            <a:xfrm flipV="1">
              <a:off x="5867" y="4121"/>
              <a:ext cx="229" cy="2"/>
            </a:xfrm>
            <a:prstGeom prst="bentConnector3">
              <a:avLst>
                <a:gd name="adj1" fmla="val 4978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2" name="Group 189"/>
          <p:cNvGrpSpPr>
            <a:grpSpLocks/>
          </p:cNvGrpSpPr>
          <p:nvPr/>
        </p:nvGrpSpPr>
        <p:grpSpPr bwMode="auto">
          <a:xfrm>
            <a:off x="7543800" y="4876800"/>
            <a:ext cx="1066800" cy="552450"/>
            <a:chOff x="4080" y="3600"/>
            <a:chExt cx="2178" cy="1056"/>
          </a:xfrm>
        </p:grpSpPr>
        <p:sp>
          <p:nvSpPr>
            <p:cNvPr id="133" name="AutoShape 190"/>
            <p:cNvSpPr>
              <a:spLocks noChangeArrowheads="1"/>
            </p:cNvSpPr>
            <p:nvPr/>
          </p:nvSpPr>
          <p:spPr bwMode="auto">
            <a:xfrm>
              <a:off x="6096" y="3963"/>
              <a:ext cx="162" cy="316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Rectangle 191"/>
            <p:cNvSpPr>
              <a:spLocks noChangeArrowheads="1"/>
            </p:cNvSpPr>
            <p:nvPr/>
          </p:nvSpPr>
          <p:spPr bwMode="auto">
            <a:xfrm>
              <a:off x="4080" y="3600"/>
              <a:ext cx="24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Rectangle 192"/>
            <p:cNvSpPr>
              <a:spLocks noChangeArrowheads="1"/>
            </p:cNvSpPr>
            <p:nvPr/>
          </p:nvSpPr>
          <p:spPr bwMode="auto">
            <a:xfrm>
              <a:off x="4080" y="3888"/>
              <a:ext cx="244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Rectangle 193"/>
            <p:cNvSpPr>
              <a:spLocks noChangeArrowheads="1"/>
            </p:cNvSpPr>
            <p:nvPr/>
          </p:nvSpPr>
          <p:spPr bwMode="auto">
            <a:xfrm>
              <a:off x="4080" y="4176"/>
              <a:ext cx="258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Rectangle 194"/>
            <p:cNvSpPr>
              <a:spLocks noChangeArrowheads="1"/>
            </p:cNvSpPr>
            <p:nvPr/>
          </p:nvSpPr>
          <p:spPr bwMode="auto">
            <a:xfrm>
              <a:off x="4080" y="4464"/>
              <a:ext cx="258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Oval 195"/>
            <p:cNvSpPr>
              <a:spLocks noChangeArrowheads="1"/>
            </p:cNvSpPr>
            <p:nvPr/>
          </p:nvSpPr>
          <p:spPr bwMode="auto">
            <a:xfrm>
              <a:off x="4608" y="3648"/>
              <a:ext cx="203" cy="182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Oval 196"/>
            <p:cNvSpPr>
              <a:spLocks noChangeArrowheads="1"/>
            </p:cNvSpPr>
            <p:nvPr/>
          </p:nvSpPr>
          <p:spPr bwMode="auto">
            <a:xfrm>
              <a:off x="4608" y="4032"/>
              <a:ext cx="203" cy="195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AutoShape 197"/>
            <p:cNvSpPr>
              <a:spLocks noChangeArrowheads="1"/>
            </p:cNvSpPr>
            <p:nvPr/>
          </p:nvSpPr>
          <p:spPr bwMode="auto">
            <a:xfrm>
              <a:off x="5040" y="3668"/>
              <a:ext cx="251" cy="144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AutoShape 198"/>
            <p:cNvSpPr>
              <a:spLocks noChangeArrowheads="1"/>
            </p:cNvSpPr>
            <p:nvPr/>
          </p:nvSpPr>
          <p:spPr bwMode="auto">
            <a:xfrm>
              <a:off x="5040" y="4224"/>
              <a:ext cx="251" cy="149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AutoShape 199"/>
            <p:cNvSpPr>
              <a:spLocks noChangeArrowheads="1"/>
            </p:cNvSpPr>
            <p:nvPr/>
          </p:nvSpPr>
          <p:spPr bwMode="auto">
            <a:xfrm>
              <a:off x="5616" y="4032"/>
              <a:ext cx="251" cy="181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" name="AutoShape 200"/>
            <p:cNvCxnSpPr>
              <a:cxnSpLocks noChangeShapeType="1"/>
              <a:stCxn id="136" idx="3"/>
              <a:endCxn id="141" idx="1"/>
            </p:cNvCxnSpPr>
            <p:nvPr/>
          </p:nvCxnSpPr>
          <p:spPr bwMode="auto">
            <a:xfrm>
              <a:off x="4338" y="4272"/>
              <a:ext cx="702" cy="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AutoShape 201"/>
            <p:cNvCxnSpPr>
              <a:cxnSpLocks noChangeShapeType="1"/>
              <a:stCxn id="137" idx="3"/>
              <a:endCxn id="141" idx="2"/>
            </p:cNvCxnSpPr>
            <p:nvPr/>
          </p:nvCxnSpPr>
          <p:spPr bwMode="auto">
            <a:xfrm flipV="1">
              <a:off x="4338" y="4373"/>
              <a:ext cx="828" cy="187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" name="AutoShape 202"/>
            <p:cNvCxnSpPr>
              <a:cxnSpLocks noChangeShapeType="1"/>
              <a:stCxn id="134" idx="3"/>
              <a:endCxn id="138" idx="2"/>
            </p:cNvCxnSpPr>
            <p:nvPr/>
          </p:nvCxnSpPr>
          <p:spPr bwMode="auto">
            <a:xfrm>
              <a:off x="4320" y="3696"/>
              <a:ext cx="288" cy="4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AutoShape 203"/>
            <p:cNvCxnSpPr>
              <a:cxnSpLocks noChangeShapeType="1"/>
              <a:stCxn id="135" idx="3"/>
              <a:endCxn id="139" idx="2"/>
            </p:cNvCxnSpPr>
            <p:nvPr/>
          </p:nvCxnSpPr>
          <p:spPr bwMode="auto">
            <a:xfrm>
              <a:off x="4324" y="3984"/>
              <a:ext cx="284" cy="14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AutoShape 204"/>
            <p:cNvCxnSpPr>
              <a:cxnSpLocks noChangeShapeType="1"/>
              <a:stCxn id="137" idx="3"/>
              <a:endCxn id="133" idx="2"/>
            </p:cNvCxnSpPr>
            <p:nvPr/>
          </p:nvCxnSpPr>
          <p:spPr bwMode="auto">
            <a:xfrm flipV="1">
              <a:off x="4338" y="4279"/>
              <a:ext cx="1839" cy="281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AutoShape 205"/>
            <p:cNvCxnSpPr>
              <a:cxnSpLocks noChangeShapeType="1"/>
              <a:stCxn id="139" idx="6"/>
              <a:endCxn id="140" idx="2"/>
            </p:cNvCxnSpPr>
            <p:nvPr/>
          </p:nvCxnSpPr>
          <p:spPr bwMode="auto">
            <a:xfrm flipV="1">
              <a:off x="4811" y="3812"/>
              <a:ext cx="355" cy="318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9" name="AutoShape 206"/>
            <p:cNvCxnSpPr>
              <a:cxnSpLocks noChangeShapeType="1"/>
              <a:stCxn id="138" idx="6"/>
              <a:endCxn id="140" idx="1"/>
            </p:cNvCxnSpPr>
            <p:nvPr/>
          </p:nvCxnSpPr>
          <p:spPr bwMode="auto">
            <a:xfrm>
              <a:off x="4811" y="3739"/>
              <a:ext cx="229" cy="1"/>
            </a:xfrm>
            <a:prstGeom prst="bentConnector3">
              <a:avLst>
                <a:gd name="adj1" fmla="val 4978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" name="AutoShape 207"/>
            <p:cNvCxnSpPr>
              <a:cxnSpLocks noChangeShapeType="1"/>
              <a:stCxn id="141" idx="3"/>
              <a:endCxn id="142" idx="1"/>
            </p:cNvCxnSpPr>
            <p:nvPr/>
          </p:nvCxnSpPr>
          <p:spPr bwMode="auto">
            <a:xfrm flipV="1">
              <a:off x="5291" y="4123"/>
              <a:ext cx="325" cy="176"/>
            </a:xfrm>
            <a:prstGeom prst="bentConnector3">
              <a:avLst>
                <a:gd name="adj1" fmla="val 4984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AutoShape 208"/>
            <p:cNvCxnSpPr>
              <a:cxnSpLocks noChangeShapeType="1"/>
              <a:stCxn id="140" idx="3"/>
              <a:endCxn id="142" idx="1"/>
            </p:cNvCxnSpPr>
            <p:nvPr/>
          </p:nvCxnSpPr>
          <p:spPr bwMode="auto">
            <a:xfrm>
              <a:off x="5291" y="3740"/>
              <a:ext cx="325" cy="383"/>
            </a:xfrm>
            <a:prstGeom prst="bentConnector3">
              <a:avLst>
                <a:gd name="adj1" fmla="val 4984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AutoShape 209"/>
            <p:cNvCxnSpPr>
              <a:cxnSpLocks noChangeShapeType="1"/>
              <a:stCxn id="142" idx="3"/>
              <a:endCxn id="133" idx="1"/>
            </p:cNvCxnSpPr>
            <p:nvPr/>
          </p:nvCxnSpPr>
          <p:spPr bwMode="auto">
            <a:xfrm flipV="1">
              <a:off x="5867" y="4121"/>
              <a:ext cx="229" cy="2"/>
            </a:xfrm>
            <a:prstGeom prst="bentConnector3">
              <a:avLst>
                <a:gd name="adj1" fmla="val 4978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3" name="Group 210"/>
          <p:cNvGrpSpPr>
            <a:grpSpLocks/>
          </p:cNvGrpSpPr>
          <p:nvPr/>
        </p:nvGrpSpPr>
        <p:grpSpPr bwMode="auto">
          <a:xfrm>
            <a:off x="6248400" y="5943600"/>
            <a:ext cx="1295400" cy="669925"/>
            <a:chOff x="4080" y="3600"/>
            <a:chExt cx="2178" cy="1056"/>
          </a:xfrm>
        </p:grpSpPr>
        <p:sp>
          <p:nvSpPr>
            <p:cNvPr id="154" name="AutoShape 211"/>
            <p:cNvSpPr>
              <a:spLocks noChangeArrowheads="1"/>
            </p:cNvSpPr>
            <p:nvPr/>
          </p:nvSpPr>
          <p:spPr bwMode="auto">
            <a:xfrm>
              <a:off x="6096" y="3963"/>
              <a:ext cx="162" cy="316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Rectangle 212"/>
            <p:cNvSpPr>
              <a:spLocks noChangeArrowheads="1"/>
            </p:cNvSpPr>
            <p:nvPr/>
          </p:nvSpPr>
          <p:spPr bwMode="auto">
            <a:xfrm>
              <a:off x="4080" y="3600"/>
              <a:ext cx="24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Rectangle 213"/>
            <p:cNvSpPr>
              <a:spLocks noChangeArrowheads="1"/>
            </p:cNvSpPr>
            <p:nvPr/>
          </p:nvSpPr>
          <p:spPr bwMode="auto">
            <a:xfrm>
              <a:off x="4080" y="3888"/>
              <a:ext cx="244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Rectangle 214"/>
            <p:cNvSpPr>
              <a:spLocks noChangeArrowheads="1"/>
            </p:cNvSpPr>
            <p:nvPr/>
          </p:nvSpPr>
          <p:spPr bwMode="auto">
            <a:xfrm>
              <a:off x="4080" y="4176"/>
              <a:ext cx="258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Rectangle 215"/>
            <p:cNvSpPr>
              <a:spLocks noChangeArrowheads="1"/>
            </p:cNvSpPr>
            <p:nvPr/>
          </p:nvSpPr>
          <p:spPr bwMode="auto">
            <a:xfrm>
              <a:off x="4080" y="4464"/>
              <a:ext cx="258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Oval 216"/>
            <p:cNvSpPr>
              <a:spLocks noChangeArrowheads="1"/>
            </p:cNvSpPr>
            <p:nvPr/>
          </p:nvSpPr>
          <p:spPr bwMode="auto">
            <a:xfrm>
              <a:off x="4608" y="3648"/>
              <a:ext cx="203" cy="182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Oval 217"/>
            <p:cNvSpPr>
              <a:spLocks noChangeArrowheads="1"/>
            </p:cNvSpPr>
            <p:nvPr/>
          </p:nvSpPr>
          <p:spPr bwMode="auto">
            <a:xfrm>
              <a:off x="4608" y="4032"/>
              <a:ext cx="203" cy="195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AutoShape 218"/>
            <p:cNvSpPr>
              <a:spLocks noChangeArrowheads="1"/>
            </p:cNvSpPr>
            <p:nvPr/>
          </p:nvSpPr>
          <p:spPr bwMode="auto">
            <a:xfrm>
              <a:off x="5040" y="3668"/>
              <a:ext cx="251" cy="144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AutoShape 219"/>
            <p:cNvSpPr>
              <a:spLocks noChangeArrowheads="1"/>
            </p:cNvSpPr>
            <p:nvPr/>
          </p:nvSpPr>
          <p:spPr bwMode="auto">
            <a:xfrm>
              <a:off x="5040" y="4224"/>
              <a:ext cx="251" cy="149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AutoShape 220"/>
            <p:cNvSpPr>
              <a:spLocks noChangeArrowheads="1"/>
            </p:cNvSpPr>
            <p:nvPr/>
          </p:nvSpPr>
          <p:spPr bwMode="auto">
            <a:xfrm>
              <a:off x="5616" y="4032"/>
              <a:ext cx="251" cy="181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64" name="AutoShape 221"/>
            <p:cNvCxnSpPr>
              <a:cxnSpLocks noChangeShapeType="1"/>
              <a:stCxn id="157" idx="3"/>
              <a:endCxn id="162" idx="1"/>
            </p:cNvCxnSpPr>
            <p:nvPr/>
          </p:nvCxnSpPr>
          <p:spPr bwMode="auto">
            <a:xfrm>
              <a:off x="4338" y="4272"/>
              <a:ext cx="702" cy="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5" name="AutoShape 222"/>
            <p:cNvCxnSpPr>
              <a:cxnSpLocks noChangeShapeType="1"/>
              <a:stCxn id="158" idx="3"/>
              <a:endCxn id="162" idx="2"/>
            </p:cNvCxnSpPr>
            <p:nvPr/>
          </p:nvCxnSpPr>
          <p:spPr bwMode="auto">
            <a:xfrm flipV="1">
              <a:off x="4338" y="4373"/>
              <a:ext cx="828" cy="187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6" name="AutoShape 223"/>
            <p:cNvCxnSpPr>
              <a:cxnSpLocks noChangeShapeType="1"/>
              <a:stCxn id="155" idx="3"/>
              <a:endCxn id="159" idx="2"/>
            </p:cNvCxnSpPr>
            <p:nvPr/>
          </p:nvCxnSpPr>
          <p:spPr bwMode="auto">
            <a:xfrm>
              <a:off x="4320" y="3696"/>
              <a:ext cx="288" cy="4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7" name="AutoShape 224"/>
            <p:cNvCxnSpPr>
              <a:cxnSpLocks noChangeShapeType="1"/>
              <a:stCxn id="156" idx="3"/>
              <a:endCxn id="160" idx="2"/>
            </p:cNvCxnSpPr>
            <p:nvPr/>
          </p:nvCxnSpPr>
          <p:spPr bwMode="auto">
            <a:xfrm>
              <a:off x="4324" y="3984"/>
              <a:ext cx="284" cy="14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8" name="AutoShape 225"/>
            <p:cNvCxnSpPr>
              <a:cxnSpLocks noChangeShapeType="1"/>
              <a:stCxn id="158" idx="3"/>
              <a:endCxn id="154" idx="2"/>
            </p:cNvCxnSpPr>
            <p:nvPr/>
          </p:nvCxnSpPr>
          <p:spPr bwMode="auto">
            <a:xfrm flipV="1">
              <a:off x="4338" y="4279"/>
              <a:ext cx="1839" cy="281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9" name="AutoShape 226"/>
            <p:cNvCxnSpPr>
              <a:cxnSpLocks noChangeShapeType="1"/>
              <a:stCxn id="160" idx="6"/>
              <a:endCxn id="161" idx="2"/>
            </p:cNvCxnSpPr>
            <p:nvPr/>
          </p:nvCxnSpPr>
          <p:spPr bwMode="auto">
            <a:xfrm flipV="1">
              <a:off x="4811" y="3812"/>
              <a:ext cx="355" cy="318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0" name="AutoShape 227"/>
            <p:cNvCxnSpPr>
              <a:cxnSpLocks noChangeShapeType="1"/>
              <a:stCxn id="159" idx="6"/>
              <a:endCxn id="161" idx="1"/>
            </p:cNvCxnSpPr>
            <p:nvPr/>
          </p:nvCxnSpPr>
          <p:spPr bwMode="auto">
            <a:xfrm>
              <a:off x="4811" y="3739"/>
              <a:ext cx="229" cy="1"/>
            </a:xfrm>
            <a:prstGeom prst="bentConnector3">
              <a:avLst>
                <a:gd name="adj1" fmla="val 4978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1" name="AutoShape 228"/>
            <p:cNvCxnSpPr>
              <a:cxnSpLocks noChangeShapeType="1"/>
              <a:stCxn id="162" idx="3"/>
              <a:endCxn id="163" idx="1"/>
            </p:cNvCxnSpPr>
            <p:nvPr/>
          </p:nvCxnSpPr>
          <p:spPr bwMode="auto">
            <a:xfrm flipV="1">
              <a:off x="5291" y="4123"/>
              <a:ext cx="325" cy="176"/>
            </a:xfrm>
            <a:prstGeom prst="bentConnector3">
              <a:avLst>
                <a:gd name="adj1" fmla="val 4984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2" name="AutoShape 229"/>
            <p:cNvCxnSpPr>
              <a:cxnSpLocks noChangeShapeType="1"/>
              <a:stCxn id="161" idx="3"/>
              <a:endCxn id="163" idx="1"/>
            </p:cNvCxnSpPr>
            <p:nvPr/>
          </p:nvCxnSpPr>
          <p:spPr bwMode="auto">
            <a:xfrm>
              <a:off x="5291" y="3740"/>
              <a:ext cx="325" cy="383"/>
            </a:xfrm>
            <a:prstGeom prst="bentConnector3">
              <a:avLst>
                <a:gd name="adj1" fmla="val 4984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3" name="AutoShape 230"/>
            <p:cNvCxnSpPr>
              <a:cxnSpLocks noChangeShapeType="1"/>
              <a:stCxn id="163" idx="3"/>
              <a:endCxn id="154" idx="1"/>
            </p:cNvCxnSpPr>
            <p:nvPr/>
          </p:nvCxnSpPr>
          <p:spPr bwMode="auto">
            <a:xfrm flipV="1">
              <a:off x="5867" y="4121"/>
              <a:ext cx="229" cy="2"/>
            </a:xfrm>
            <a:prstGeom prst="bentConnector3">
              <a:avLst>
                <a:gd name="adj1" fmla="val 4978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4" name="Group 231"/>
          <p:cNvGrpSpPr>
            <a:grpSpLocks/>
          </p:cNvGrpSpPr>
          <p:nvPr/>
        </p:nvGrpSpPr>
        <p:grpSpPr bwMode="auto">
          <a:xfrm>
            <a:off x="457200" y="2819400"/>
            <a:ext cx="1295400" cy="669925"/>
            <a:chOff x="4080" y="3600"/>
            <a:chExt cx="2178" cy="1056"/>
          </a:xfrm>
        </p:grpSpPr>
        <p:sp>
          <p:nvSpPr>
            <p:cNvPr id="175" name="AutoShape 232"/>
            <p:cNvSpPr>
              <a:spLocks noChangeArrowheads="1"/>
            </p:cNvSpPr>
            <p:nvPr/>
          </p:nvSpPr>
          <p:spPr bwMode="auto">
            <a:xfrm>
              <a:off x="6096" y="3963"/>
              <a:ext cx="162" cy="316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Rectangle 233"/>
            <p:cNvSpPr>
              <a:spLocks noChangeArrowheads="1"/>
            </p:cNvSpPr>
            <p:nvPr/>
          </p:nvSpPr>
          <p:spPr bwMode="auto">
            <a:xfrm>
              <a:off x="4080" y="3600"/>
              <a:ext cx="24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Rectangle 234"/>
            <p:cNvSpPr>
              <a:spLocks noChangeArrowheads="1"/>
            </p:cNvSpPr>
            <p:nvPr/>
          </p:nvSpPr>
          <p:spPr bwMode="auto">
            <a:xfrm>
              <a:off x="4080" y="3888"/>
              <a:ext cx="244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Rectangle 235"/>
            <p:cNvSpPr>
              <a:spLocks noChangeArrowheads="1"/>
            </p:cNvSpPr>
            <p:nvPr/>
          </p:nvSpPr>
          <p:spPr bwMode="auto">
            <a:xfrm>
              <a:off x="4080" y="4176"/>
              <a:ext cx="258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" name="Rectangle 236"/>
            <p:cNvSpPr>
              <a:spLocks noChangeArrowheads="1"/>
            </p:cNvSpPr>
            <p:nvPr/>
          </p:nvSpPr>
          <p:spPr bwMode="auto">
            <a:xfrm>
              <a:off x="4080" y="4464"/>
              <a:ext cx="258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Oval 237"/>
            <p:cNvSpPr>
              <a:spLocks noChangeArrowheads="1"/>
            </p:cNvSpPr>
            <p:nvPr/>
          </p:nvSpPr>
          <p:spPr bwMode="auto">
            <a:xfrm>
              <a:off x="4608" y="3648"/>
              <a:ext cx="203" cy="182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" name="Oval 238"/>
            <p:cNvSpPr>
              <a:spLocks noChangeArrowheads="1"/>
            </p:cNvSpPr>
            <p:nvPr/>
          </p:nvSpPr>
          <p:spPr bwMode="auto">
            <a:xfrm>
              <a:off x="4608" y="4032"/>
              <a:ext cx="203" cy="195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" name="AutoShape 239"/>
            <p:cNvSpPr>
              <a:spLocks noChangeArrowheads="1"/>
            </p:cNvSpPr>
            <p:nvPr/>
          </p:nvSpPr>
          <p:spPr bwMode="auto">
            <a:xfrm>
              <a:off x="5040" y="3668"/>
              <a:ext cx="251" cy="144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" name="AutoShape 240"/>
            <p:cNvSpPr>
              <a:spLocks noChangeArrowheads="1"/>
            </p:cNvSpPr>
            <p:nvPr/>
          </p:nvSpPr>
          <p:spPr bwMode="auto">
            <a:xfrm>
              <a:off x="5040" y="4224"/>
              <a:ext cx="251" cy="149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" name="AutoShape 241"/>
            <p:cNvSpPr>
              <a:spLocks noChangeArrowheads="1"/>
            </p:cNvSpPr>
            <p:nvPr/>
          </p:nvSpPr>
          <p:spPr bwMode="auto">
            <a:xfrm>
              <a:off x="5616" y="4032"/>
              <a:ext cx="251" cy="181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5" name="AutoShape 242"/>
            <p:cNvCxnSpPr>
              <a:cxnSpLocks noChangeShapeType="1"/>
              <a:stCxn id="178" idx="3"/>
              <a:endCxn id="183" idx="1"/>
            </p:cNvCxnSpPr>
            <p:nvPr/>
          </p:nvCxnSpPr>
          <p:spPr bwMode="auto">
            <a:xfrm>
              <a:off x="4338" y="4272"/>
              <a:ext cx="702" cy="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6" name="AutoShape 243"/>
            <p:cNvCxnSpPr>
              <a:cxnSpLocks noChangeShapeType="1"/>
              <a:stCxn id="179" idx="3"/>
              <a:endCxn id="183" idx="2"/>
            </p:cNvCxnSpPr>
            <p:nvPr/>
          </p:nvCxnSpPr>
          <p:spPr bwMode="auto">
            <a:xfrm flipV="1">
              <a:off x="4338" y="4373"/>
              <a:ext cx="828" cy="187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AutoShape 244"/>
            <p:cNvCxnSpPr>
              <a:cxnSpLocks noChangeShapeType="1"/>
              <a:stCxn id="176" idx="3"/>
              <a:endCxn id="180" idx="2"/>
            </p:cNvCxnSpPr>
            <p:nvPr/>
          </p:nvCxnSpPr>
          <p:spPr bwMode="auto">
            <a:xfrm>
              <a:off x="4320" y="3696"/>
              <a:ext cx="288" cy="4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8" name="AutoShape 245"/>
            <p:cNvCxnSpPr>
              <a:cxnSpLocks noChangeShapeType="1"/>
              <a:stCxn id="177" idx="3"/>
              <a:endCxn id="181" idx="2"/>
            </p:cNvCxnSpPr>
            <p:nvPr/>
          </p:nvCxnSpPr>
          <p:spPr bwMode="auto">
            <a:xfrm>
              <a:off x="4324" y="3984"/>
              <a:ext cx="284" cy="14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9" name="AutoShape 246"/>
            <p:cNvCxnSpPr>
              <a:cxnSpLocks noChangeShapeType="1"/>
              <a:stCxn id="179" idx="3"/>
              <a:endCxn id="175" idx="2"/>
            </p:cNvCxnSpPr>
            <p:nvPr/>
          </p:nvCxnSpPr>
          <p:spPr bwMode="auto">
            <a:xfrm flipV="1">
              <a:off x="4338" y="4279"/>
              <a:ext cx="1839" cy="281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0" name="AutoShape 247"/>
            <p:cNvCxnSpPr>
              <a:cxnSpLocks noChangeShapeType="1"/>
              <a:stCxn id="181" idx="6"/>
              <a:endCxn id="182" idx="2"/>
            </p:cNvCxnSpPr>
            <p:nvPr/>
          </p:nvCxnSpPr>
          <p:spPr bwMode="auto">
            <a:xfrm flipV="1">
              <a:off x="4811" y="3812"/>
              <a:ext cx="355" cy="318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1" name="AutoShape 248"/>
            <p:cNvCxnSpPr>
              <a:cxnSpLocks noChangeShapeType="1"/>
              <a:stCxn id="180" idx="6"/>
              <a:endCxn id="182" idx="1"/>
            </p:cNvCxnSpPr>
            <p:nvPr/>
          </p:nvCxnSpPr>
          <p:spPr bwMode="auto">
            <a:xfrm>
              <a:off x="4811" y="3739"/>
              <a:ext cx="229" cy="1"/>
            </a:xfrm>
            <a:prstGeom prst="bentConnector3">
              <a:avLst>
                <a:gd name="adj1" fmla="val 4978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2" name="AutoShape 249"/>
            <p:cNvCxnSpPr>
              <a:cxnSpLocks noChangeShapeType="1"/>
              <a:stCxn id="183" idx="3"/>
              <a:endCxn id="184" idx="1"/>
            </p:cNvCxnSpPr>
            <p:nvPr/>
          </p:nvCxnSpPr>
          <p:spPr bwMode="auto">
            <a:xfrm flipV="1">
              <a:off x="5291" y="4123"/>
              <a:ext cx="325" cy="176"/>
            </a:xfrm>
            <a:prstGeom prst="bentConnector3">
              <a:avLst>
                <a:gd name="adj1" fmla="val 4984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3" name="AutoShape 250"/>
            <p:cNvCxnSpPr>
              <a:cxnSpLocks noChangeShapeType="1"/>
              <a:stCxn id="182" idx="3"/>
              <a:endCxn id="184" idx="1"/>
            </p:cNvCxnSpPr>
            <p:nvPr/>
          </p:nvCxnSpPr>
          <p:spPr bwMode="auto">
            <a:xfrm>
              <a:off x="5291" y="3740"/>
              <a:ext cx="325" cy="383"/>
            </a:xfrm>
            <a:prstGeom prst="bentConnector3">
              <a:avLst>
                <a:gd name="adj1" fmla="val 4984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" name="AutoShape 251"/>
            <p:cNvCxnSpPr>
              <a:cxnSpLocks noChangeShapeType="1"/>
              <a:stCxn id="184" idx="3"/>
              <a:endCxn id="175" idx="1"/>
            </p:cNvCxnSpPr>
            <p:nvPr/>
          </p:nvCxnSpPr>
          <p:spPr bwMode="auto">
            <a:xfrm flipV="1">
              <a:off x="5867" y="4121"/>
              <a:ext cx="229" cy="2"/>
            </a:xfrm>
            <a:prstGeom prst="bentConnector3">
              <a:avLst>
                <a:gd name="adj1" fmla="val 4978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95" name="Group 252"/>
          <p:cNvGrpSpPr>
            <a:grpSpLocks/>
          </p:cNvGrpSpPr>
          <p:nvPr/>
        </p:nvGrpSpPr>
        <p:grpSpPr bwMode="auto">
          <a:xfrm>
            <a:off x="838200" y="3870325"/>
            <a:ext cx="914400" cy="473075"/>
            <a:chOff x="4080" y="3600"/>
            <a:chExt cx="2178" cy="1056"/>
          </a:xfrm>
        </p:grpSpPr>
        <p:sp>
          <p:nvSpPr>
            <p:cNvPr id="196" name="AutoShape 253"/>
            <p:cNvSpPr>
              <a:spLocks noChangeArrowheads="1"/>
            </p:cNvSpPr>
            <p:nvPr/>
          </p:nvSpPr>
          <p:spPr bwMode="auto">
            <a:xfrm>
              <a:off x="6096" y="3963"/>
              <a:ext cx="162" cy="316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" name="Rectangle 254"/>
            <p:cNvSpPr>
              <a:spLocks noChangeArrowheads="1"/>
            </p:cNvSpPr>
            <p:nvPr/>
          </p:nvSpPr>
          <p:spPr bwMode="auto">
            <a:xfrm>
              <a:off x="4080" y="3600"/>
              <a:ext cx="24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" name="Rectangle 255"/>
            <p:cNvSpPr>
              <a:spLocks noChangeArrowheads="1"/>
            </p:cNvSpPr>
            <p:nvPr/>
          </p:nvSpPr>
          <p:spPr bwMode="auto">
            <a:xfrm>
              <a:off x="4080" y="3888"/>
              <a:ext cx="244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" name="Rectangle 256"/>
            <p:cNvSpPr>
              <a:spLocks noChangeArrowheads="1"/>
            </p:cNvSpPr>
            <p:nvPr/>
          </p:nvSpPr>
          <p:spPr bwMode="auto">
            <a:xfrm>
              <a:off x="4080" y="4176"/>
              <a:ext cx="258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" name="Rectangle 257"/>
            <p:cNvSpPr>
              <a:spLocks noChangeArrowheads="1"/>
            </p:cNvSpPr>
            <p:nvPr/>
          </p:nvSpPr>
          <p:spPr bwMode="auto">
            <a:xfrm>
              <a:off x="4080" y="4464"/>
              <a:ext cx="258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" name="Oval 258"/>
            <p:cNvSpPr>
              <a:spLocks noChangeArrowheads="1"/>
            </p:cNvSpPr>
            <p:nvPr/>
          </p:nvSpPr>
          <p:spPr bwMode="auto">
            <a:xfrm>
              <a:off x="4608" y="3648"/>
              <a:ext cx="203" cy="182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" name="Oval 259"/>
            <p:cNvSpPr>
              <a:spLocks noChangeArrowheads="1"/>
            </p:cNvSpPr>
            <p:nvPr/>
          </p:nvSpPr>
          <p:spPr bwMode="auto">
            <a:xfrm>
              <a:off x="4608" y="4032"/>
              <a:ext cx="203" cy="195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" name="AutoShape 260"/>
            <p:cNvSpPr>
              <a:spLocks noChangeArrowheads="1"/>
            </p:cNvSpPr>
            <p:nvPr/>
          </p:nvSpPr>
          <p:spPr bwMode="auto">
            <a:xfrm>
              <a:off x="5040" y="3668"/>
              <a:ext cx="251" cy="144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AutoShape 261"/>
            <p:cNvSpPr>
              <a:spLocks noChangeArrowheads="1"/>
            </p:cNvSpPr>
            <p:nvPr/>
          </p:nvSpPr>
          <p:spPr bwMode="auto">
            <a:xfrm>
              <a:off x="5040" y="4224"/>
              <a:ext cx="251" cy="149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AutoShape 262"/>
            <p:cNvSpPr>
              <a:spLocks noChangeArrowheads="1"/>
            </p:cNvSpPr>
            <p:nvPr/>
          </p:nvSpPr>
          <p:spPr bwMode="auto">
            <a:xfrm>
              <a:off x="5616" y="4032"/>
              <a:ext cx="251" cy="181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06" name="AutoShape 263"/>
            <p:cNvCxnSpPr>
              <a:cxnSpLocks noChangeShapeType="1"/>
              <a:stCxn id="199" idx="3"/>
              <a:endCxn id="204" idx="1"/>
            </p:cNvCxnSpPr>
            <p:nvPr/>
          </p:nvCxnSpPr>
          <p:spPr bwMode="auto">
            <a:xfrm>
              <a:off x="4338" y="4272"/>
              <a:ext cx="702" cy="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AutoShape 264"/>
            <p:cNvCxnSpPr>
              <a:cxnSpLocks noChangeShapeType="1"/>
              <a:stCxn id="200" idx="3"/>
              <a:endCxn id="204" idx="2"/>
            </p:cNvCxnSpPr>
            <p:nvPr/>
          </p:nvCxnSpPr>
          <p:spPr bwMode="auto">
            <a:xfrm flipV="1">
              <a:off x="4338" y="4373"/>
              <a:ext cx="828" cy="187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8" name="AutoShape 265"/>
            <p:cNvCxnSpPr>
              <a:cxnSpLocks noChangeShapeType="1"/>
              <a:stCxn id="197" idx="3"/>
              <a:endCxn id="201" idx="2"/>
            </p:cNvCxnSpPr>
            <p:nvPr/>
          </p:nvCxnSpPr>
          <p:spPr bwMode="auto">
            <a:xfrm>
              <a:off x="4320" y="3696"/>
              <a:ext cx="288" cy="4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9" name="AutoShape 266"/>
            <p:cNvCxnSpPr>
              <a:cxnSpLocks noChangeShapeType="1"/>
              <a:stCxn id="198" idx="3"/>
              <a:endCxn id="202" idx="2"/>
            </p:cNvCxnSpPr>
            <p:nvPr/>
          </p:nvCxnSpPr>
          <p:spPr bwMode="auto">
            <a:xfrm>
              <a:off x="4324" y="3984"/>
              <a:ext cx="284" cy="14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0" name="AutoShape 267"/>
            <p:cNvCxnSpPr>
              <a:cxnSpLocks noChangeShapeType="1"/>
              <a:stCxn id="200" idx="3"/>
              <a:endCxn id="196" idx="2"/>
            </p:cNvCxnSpPr>
            <p:nvPr/>
          </p:nvCxnSpPr>
          <p:spPr bwMode="auto">
            <a:xfrm flipV="1">
              <a:off x="4338" y="4279"/>
              <a:ext cx="1839" cy="281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1" name="AutoShape 268"/>
            <p:cNvCxnSpPr>
              <a:cxnSpLocks noChangeShapeType="1"/>
              <a:stCxn id="202" idx="6"/>
              <a:endCxn id="203" idx="2"/>
            </p:cNvCxnSpPr>
            <p:nvPr/>
          </p:nvCxnSpPr>
          <p:spPr bwMode="auto">
            <a:xfrm flipV="1">
              <a:off x="4811" y="3812"/>
              <a:ext cx="355" cy="318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2" name="AutoShape 269"/>
            <p:cNvCxnSpPr>
              <a:cxnSpLocks noChangeShapeType="1"/>
              <a:stCxn id="201" idx="6"/>
              <a:endCxn id="203" idx="1"/>
            </p:cNvCxnSpPr>
            <p:nvPr/>
          </p:nvCxnSpPr>
          <p:spPr bwMode="auto">
            <a:xfrm>
              <a:off x="4811" y="3739"/>
              <a:ext cx="229" cy="1"/>
            </a:xfrm>
            <a:prstGeom prst="bentConnector3">
              <a:avLst>
                <a:gd name="adj1" fmla="val 4978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3" name="AutoShape 270"/>
            <p:cNvCxnSpPr>
              <a:cxnSpLocks noChangeShapeType="1"/>
              <a:stCxn id="204" idx="3"/>
              <a:endCxn id="205" idx="1"/>
            </p:cNvCxnSpPr>
            <p:nvPr/>
          </p:nvCxnSpPr>
          <p:spPr bwMode="auto">
            <a:xfrm flipV="1">
              <a:off x="5291" y="4123"/>
              <a:ext cx="325" cy="176"/>
            </a:xfrm>
            <a:prstGeom prst="bentConnector3">
              <a:avLst>
                <a:gd name="adj1" fmla="val 4984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4" name="AutoShape 271"/>
            <p:cNvCxnSpPr>
              <a:cxnSpLocks noChangeShapeType="1"/>
              <a:stCxn id="203" idx="3"/>
              <a:endCxn id="205" idx="1"/>
            </p:cNvCxnSpPr>
            <p:nvPr/>
          </p:nvCxnSpPr>
          <p:spPr bwMode="auto">
            <a:xfrm>
              <a:off x="5291" y="3740"/>
              <a:ext cx="325" cy="383"/>
            </a:xfrm>
            <a:prstGeom prst="bentConnector3">
              <a:avLst>
                <a:gd name="adj1" fmla="val 4984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5" name="AutoShape 272"/>
            <p:cNvCxnSpPr>
              <a:cxnSpLocks noChangeShapeType="1"/>
              <a:stCxn id="205" idx="3"/>
              <a:endCxn id="196" idx="1"/>
            </p:cNvCxnSpPr>
            <p:nvPr/>
          </p:nvCxnSpPr>
          <p:spPr bwMode="auto">
            <a:xfrm flipV="1">
              <a:off x="5867" y="4121"/>
              <a:ext cx="229" cy="2"/>
            </a:xfrm>
            <a:prstGeom prst="bentConnector3">
              <a:avLst>
                <a:gd name="adj1" fmla="val 4978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6" name="Group 273"/>
          <p:cNvGrpSpPr>
            <a:grpSpLocks/>
          </p:cNvGrpSpPr>
          <p:nvPr/>
        </p:nvGrpSpPr>
        <p:grpSpPr bwMode="auto">
          <a:xfrm>
            <a:off x="3733800" y="1828800"/>
            <a:ext cx="914400" cy="473075"/>
            <a:chOff x="4080" y="3600"/>
            <a:chExt cx="2178" cy="1056"/>
          </a:xfrm>
        </p:grpSpPr>
        <p:sp>
          <p:nvSpPr>
            <p:cNvPr id="217" name="AutoShape 274"/>
            <p:cNvSpPr>
              <a:spLocks noChangeArrowheads="1"/>
            </p:cNvSpPr>
            <p:nvPr/>
          </p:nvSpPr>
          <p:spPr bwMode="auto">
            <a:xfrm>
              <a:off x="6096" y="3963"/>
              <a:ext cx="162" cy="316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" name="Rectangle 275"/>
            <p:cNvSpPr>
              <a:spLocks noChangeArrowheads="1"/>
            </p:cNvSpPr>
            <p:nvPr/>
          </p:nvSpPr>
          <p:spPr bwMode="auto">
            <a:xfrm>
              <a:off x="4080" y="3600"/>
              <a:ext cx="24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" name="Rectangle 276"/>
            <p:cNvSpPr>
              <a:spLocks noChangeArrowheads="1"/>
            </p:cNvSpPr>
            <p:nvPr/>
          </p:nvSpPr>
          <p:spPr bwMode="auto">
            <a:xfrm>
              <a:off x="4080" y="3888"/>
              <a:ext cx="244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" name="Rectangle 277"/>
            <p:cNvSpPr>
              <a:spLocks noChangeArrowheads="1"/>
            </p:cNvSpPr>
            <p:nvPr/>
          </p:nvSpPr>
          <p:spPr bwMode="auto">
            <a:xfrm>
              <a:off x="4080" y="4176"/>
              <a:ext cx="258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" name="Rectangle 278"/>
            <p:cNvSpPr>
              <a:spLocks noChangeArrowheads="1"/>
            </p:cNvSpPr>
            <p:nvPr/>
          </p:nvSpPr>
          <p:spPr bwMode="auto">
            <a:xfrm>
              <a:off x="4080" y="4464"/>
              <a:ext cx="258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" name="Oval 279"/>
            <p:cNvSpPr>
              <a:spLocks noChangeArrowheads="1"/>
            </p:cNvSpPr>
            <p:nvPr/>
          </p:nvSpPr>
          <p:spPr bwMode="auto">
            <a:xfrm>
              <a:off x="4608" y="3648"/>
              <a:ext cx="203" cy="182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" name="Oval 280"/>
            <p:cNvSpPr>
              <a:spLocks noChangeArrowheads="1"/>
            </p:cNvSpPr>
            <p:nvPr/>
          </p:nvSpPr>
          <p:spPr bwMode="auto">
            <a:xfrm>
              <a:off x="4608" y="4032"/>
              <a:ext cx="203" cy="195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" name="AutoShape 281"/>
            <p:cNvSpPr>
              <a:spLocks noChangeArrowheads="1"/>
            </p:cNvSpPr>
            <p:nvPr/>
          </p:nvSpPr>
          <p:spPr bwMode="auto">
            <a:xfrm>
              <a:off x="5040" y="3668"/>
              <a:ext cx="251" cy="144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" name="AutoShape 282"/>
            <p:cNvSpPr>
              <a:spLocks noChangeArrowheads="1"/>
            </p:cNvSpPr>
            <p:nvPr/>
          </p:nvSpPr>
          <p:spPr bwMode="auto">
            <a:xfrm>
              <a:off x="5040" y="4224"/>
              <a:ext cx="251" cy="149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" name="AutoShape 283"/>
            <p:cNvSpPr>
              <a:spLocks noChangeArrowheads="1"/>
            </p:cNvSpPr>
            <p:nvPr/>
          </p:nvSpPr>
          <p:spPr bwMode="auto">
            <a:xfrm>
              <a:off x="5616" y="4032"/>
              <a:ext cx="251" cy="181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27" name="AutoShape 284"/>
            <p:cNvCxnSpPr>
              <a:cxnSpLocks noChangeShapeType="1"/>
              <a:stCxn id="220" idx="3"/>
              <a:endCxn id="225" idx="1"/>
            </p:cNvCxnSpPr>
            <p:nvPr/>
          </p:nvCxnSpPr>
          <p:spPr bwMode="auto">
            <a:xfrm>
              <a:off x="4338" y="4272"/>
              <a:ext cx="702" cy="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8" name="AutoShape 285"/>
            <p:cNvCxnSpPr>
              <a:cxnSpLocks noChangeShapeType="1"/>
              <a:stCxn id="221" idx="3"/>
              <a:endCxn id="225" idx="2"/>
            </p:cNvCxnSpPr>
            <p:nvPr/>
          </p:nvCxnSpPr>
          <p:spPr bwMode="auto">
            <a:xfrm flipV="1">
              <a:off x="4338" y="4373"/>
              <a:ext cx="828" cy="187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9" name="AutoShape 286"/>
            <p:cNvCxnSpPr>
              <a:cxnSpLocks noChangeShapeType="1"/>
              <a:stCxn id="218" idx="3"/>
              <a:endCxn id="222" idx="2"/>
            </p:cNvCxnSpPr>
            <p:nvPr/>
          </p:nvCxnSpPr>
          <p:spPr bwMode="auto">
            <a:xfrm>
              <a:off x="4320" y="3696"/>
              <a:ext cx="288" cy="4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0" name="AutoShape 287"/>
            <p:cNvCxnSpPr>
              <a:cxnSpLocks noChangeShapeType="1"/>
              <a:stCxn id="219" idx="3"/>
              <a:endCxn id="223" idx="2"/>
            </p:cNvCxnSpPr>
            <p:nvPr/>
          </p:nvCxnSpPr>
          <p:spPr bwMode="auto">
            <a:xfrm>
              <a:off x="4324" y="3984"/>
              <a:ext cx="284" cy="14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1" name="AutoShape 288"/>
            <p:cNvCxnSpPr>
              <a:cxnSpLocks noChangeShapeType="1"/>
              <a:stCxn id="221" idx="3"/>
              <a:endCxn id="217" idx="2"/>
            </p:cNvCxnSpPr>
            <p:nvPr/>
          </p:nvCxnSpPr>
          <p:spPr bwMode="auto">
            <a:xfrm flipV="1">
              <a:off x="4338" y="4279"/>
              <a:ext cx="1839" cy="281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2" name="AutoShape 289"/>
            <p:cNvCxnSpPr>
              <a:cxnSpLocks noChangeShapeType="1"/>
              <a:stCxn id="223" idx="6"/>
              <a:endCxn id="224" idx="2"/>
            </p:cNvCxnSpPr>
            <p:nvPr/>
          </p:nvCxnSpPr>
          <p:spPr bwMode="auto">
            <a:xfrm flipV="1">
              <a:off x="4811" y="3812"/>
              <a:ext cx="355" cy="318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3" name="AutoShape 290"/>
            <p:cNvCxnSpPr>
              <a:cxnSpLocks noChangeShapeType="1"/>
              <a:stCxn id="222" idx="6"/>
              <a:endCxn id="224" idx="1"/>
            </p:cNvCxnSpPr>
            <p:nvPr/>
          </p:nvCxnSpPr>
          <p:spPr bwMode="auto">
            <a:xfrm>
              <a:off x="4811" y="3739"/>
              <a:ext cx="229" cy="1"/>
            </a:xfrm>
            <a:prstGeom prst="bentConnector3">
              <a:avLst>
                <a:gd name="adj1" fmla="val 4978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4" name="AutoShape 291"/>
            <p:cNvCxnSpPr>
              <a:cxnSpLocks noChangeShapeType="1"/>
              <a:stCxn id="225" idx="3"/>
              <a:endCxn id="226" idx="1"/>
            </p:cNvCxnSpPr>
            <p:nvPr/>
          </p:nvCxnSpPr>
          <p:spPr bwMode="auto">
            <a:xfrm flipV="1">
              <a:off x="5291" y="4123"/>
              <a:ext cx="325" cy="176"/>
            </a:xfrm>
            <a:prstGeom prst="bentConnector3">
              <a:avLst>
                <a:gd name="adj1" fmla="val 4984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5" name="AutoShape 292"/>
            <p:cNvCxnSpPr>
              <a:cxnSpLocks noChangeShapeType="1"/>
              <a:stCxn id="224" idx="3"/>
              <a:endCxn id="226" idx="1"/>
            </p:cNvCxnSpPr>
            <p:nvPr/>
          </p:nvCxnSpPr>
          <p:spPr bwMode="auto">
            <a:xfrm>
              <a:off x="5291" y="3740"/>
              <a:ext cx="325" cy="383"/>
            </a:xfrm>
            <a:prstGeom prst="bentConnector3">
              <a:avLst>
                <a:gd name="adj1" fmla="val 4984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6" name="AutoShape 293"/>
            <p:cNvCxnSpPr>
              <a:cxnSpLocks noChangeShapeType="1"/>
              <a:stCxn id="226" idx="3"/>
              <a:endCxn id="217" idx="1"/>
            </p:cNvCxnSpPr>
            <p:nvPr/>
          </p:nvCxnSpPr>
          <p:spPr bwMode="auto">
            <a:xfrm flipV="1">
              <a:off x="5867" y="4121"/>
              <a:ext cx="229" cy="2"/>
            </a:xfrm>
            <a:prstGeom prst="bentConnector3">
              <a:avLst>
                <a:gd name="adj1" fmla="val 4978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37" name="AutoShape 315"/>
          <p:cNvCxnSpPr>
            <a:cxnSpLocks noChangeShapeType="1"/>
            <a:stCxn id="92" idx="0"/>
            <a:endCxn id="29" idx="1"/>
          </p:cNvCxnSpPr>
          <p:nvPr/>
        </p:nvCxnSpPr>
        <p:spPr bwMode="auto">
          <a:xfrm rot="16200000">
            <a:off x="3390900" y="495300"/>
            <a:ext cx="946150" cy="2940050"/>
          </a:xfrm>
          <a:prstGeom prst="bentConnector2">
            <a:avLst/>
          </a:prstGeom>
          <a:noFill/>
          <a:ln w="9525">
            <a:solidFill>
              <a:srgbClr val="B41B1D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8" name="AutoShape 316"/>
          <p:cNvCxnSpPr>
            <a:cxnSpLocks noChangeShapeType="1"/>
            <a:stCxn id="8" idx="0"/>
            <a:endCxn id="95" idx="1"/>
          </p:cNvCxnSpPr>
          <p:nvPr/>
        </p:nvCxnSpPr>
        <p:spPr bwMode="auto">
          <a:xfrm rot="16200000">
            <a:off x="1279525" y="4067175"/>
            <a:ext cx="374650" cy="1333500"/>
          </a:xfrm>
          <a:prstGeom prst="bentConnector2">
            <a:avLst/>
          </a:prstGeom>
          <a:noFill/>
          <a:ln w="9525">
            <a:solidFill>
              <a:srgbClr val="B41B1D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9" name="AutoShape 317"/>
          <p:cNvCxnSpPr>
            <a:cxnSpLocks noChangeShapeType="1"/>
            <a:stCxn id="98" idx="0"/>
            <a:endCxn id="35" idx="2"/>
          </p:cNvCxnSpPr>
          <p:nvPr/>
        </p:nvCxnSpPr>
        <p:spPr bwMode="auto">
          <a:xfrm rot="16200000">
            <a:off x="5318125" y="847725"/>
            <a:ext cx="911225" cy="25685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B41B1D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" name="AutoShape 318"/>
          <p:cNvCxnSpPr>
            <a:cxnSpLocks noChangeShapeType="1"/>
            <a:stCxn id="100" idx="2"/>
            <a:endCxn id="16" idx="0"/>
          </p:cNvCxnSpPr>
          <p:nvPr/>
        </p:nvCxnSpPr>
        <p:spPr bwMode="auto">
          <a:xfrm rot="5400000">
            <a:off x="3582194" y="3450431"/>
            <a:ext cx="1822450" cy="2490788"/>
          </a:xfrm>
          <a:prstGeom prst="bentConnector3">
            <a:avLst>
              <a:gd name="adj1" fmla="val 49912"/>
            </a:avLst>
          </a:prstGeom>
          <a:noFill/>
          <a:ln w="9525">
            <a:solidFill>
              <a:srgbClr val="B41B1D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1" name="Group 319"/>
          <p:cNvGrpSpPr>
            <a:grpSpLocks/>
          </p:cNvGrpSpPr>
          <p:nvPr/>
        </p:nvGrpSpPr>
        <p:grpSpPr bwMode="auto">
          <a:xfrm>
            <a:off x="4267200" y="4114800"/>
            <a:ext cx="457200" cy="533400"/>
            <a:chOff x="2715" y="1723"/>
            <a:chExt cx="469" cy="548"/>
          </a:xfrm>
        </p:grpSpPr>
        <p:pic>
          <p:nvPicPr>
            <p:cNvPr id="242" name="Picture 320" descr="hanger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" y="1723"/>
              <a:ext cx="469" cy="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3" name="Picture 321" descr="PDF-ic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8" y="1947"/>
              <a:ext cx="324" cy="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4" name="Group 322"/>
          <p:cNvGrpSpPr>
            <a:grpSpLocks/>
          </p:cNvGrpSpPr>
          <p:nvPr/>
        </p:nvGrpSpPr>
        <p:grpSpPr bwMode="auto">
          <a:xfrm>
            <a:off x="7772400" y="2286000"/>
            <a:ext cx="457200" cy="533400"/>
            <a:chOff x="2715" y="1723"/>
            <a:chExt cx="469" cy="548"/>
          </a:xfrm>
        </p:grpSpPr>
        <p:pic>
          <p:nvPicPr>
            <p:cNvPr id="245" name="Picture 323" descr="hanger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" y="1723"/>
              <a:ext cx="469" cy="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6" name="Picture 324" descr="PDF-ic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8" y="1947"/>
              <a:ext cx="324" cy="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7" name="Group 325"/>
          <p:cNvGrpSpPr>
            <a:grpSpLocks/>
          </p:cNvGrpSpPr>
          <p:nvPr/>
        </p:nvGrpSpPr>
        <p:grpSpPr bwMode="auto">
          <a:xfrm>
            <a:off x="304800" y="2438400"/>
            <a:ext cx="457200" cy="533400"/>
            <a:chOff x="2715" y="1723"/>
            <a:chExt cx="469" cy="548"/>
          </a:xfrm>
        </p:grpSpPr>
        <p:pic>
          <p:nvPicPr>
            <p:cNvPr id="248" name="Picture 326" descr="hanger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" y="1723"/>
              <a:ext cx="469" cy="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9" name="Picture 327" descr="PDF-ic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8" y="1947"/>
              <a:ext cx="324" cy="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0" name="Group 328"/>
          <p:cNvGrpSpPr>
            <a:grpSpLocks/>
          </p:cNvGrpSpPr>
          <p:nvPr/>
        </p:nvGrpSpPr>
        <p:grpSpPr bwMode="auto">
          <a:xfrm>
            <a:off x="5410200" y="3733800"/>
            <a:ext cx="609600" cy="762000"/>
            <a:chOff x="1694" y="2750"/>
            <a:chExt cx="469" cy="730"/>
          </a:xfrm>
        </p:grpSpPr>
        <p:pic>
          <p:nvPicPr>
            <p:cNvPr id="251" name="Picture 329" descr="hanger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" y="2750"/>
              <a:ext cx="469" cy="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2" name="Picture 330" descr="ruler%20cm%20with%20zero%20mark%20not%20at%20edg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00000">
              <a:off x="1681" y="3185"/>
              <a:ext cx="511" cy="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3" name="Group 331"/>
          <p:cNvGrpSpPr>
            <a:grpSpLocks/>
          </p:cNvGrpSpPr>
          <p:nvPr/>
        </p:nvGrpSpPr>
        <p:grpSpPr bwMode="auto">
          <a:xfrm>
            <a:off x="1447800" y="2057400"/>
            <a:ext cx="609600" cy="762000"/>
            <a:chOff x="1694" y="2750"/>
            <a:chExt cx="469" cy="730"/>
          </a:xfrm>
        </p:grpSpPr>
        <p:pic>
          <p:nvPicPr>
            <p:cNvPr id="254" name="Picture 332" descr="hanger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" y="2750"/>
              <a:ext cx="469" cy="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5" name="Picture 333" descr="ruler%20cm%20with%20zero%20mark%20not%20at%20edg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00000">
              <a:off x="1681" y="3185"/>
              <a:ext cx="511" cy="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6" name="Group 334"/>
          <p:cNvGrpSpPr>
            <a:grpSpLocks/>
          </p:cNvGrpSpPr>
          <p:nvPr/>
        </p:nvGrpSpPr>
        <p:grpSpPr bwMode="auto">
          <a:xfrm>
            <a:off x="457200" y="5181600"/>
            <a:ext cx="609600" cy="762000"/>
            <a:chOff x="1694" y="2750"/>
            <a:chExt cx="469" cy="730"/>
          </a:xfrm>
        </p:grpSpPr>
        <p:pic>
          <p:nvPicPr>
            <p:cNvPr id="257" name="Picture 335" descr="hanger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" y="2750"/>
              <a:ext cx="469" cy="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8" name="Picture 336" descr="ruler%20cm%20with%20zero%20mark%20not%20at%20edg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00000">
              <a:off x="1681" y="3185"/>
              <a:ext cx="511" cy="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500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Netway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40199" y="-20642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The </a:t>
            </a:r>
            <a:r>
              <a:rPr lang="en-US" sz="1200" dirty="0">
                <a:solidFill>
                  <a:schemeClr val="bg1"/>
                </a:solidFill>
              </a:rPr>
              <a:t>N</a:t>
            </a:r>
            <a:r>
              <a:rPr lang="en-US" sz="1200" dirty="0" smtClean="0">
                <a:solidFill>
                  <a:schemeClr val="bg1"/>
                </a:solidFill>
              </a:rPr>
              <a:t>etway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49250" y="1387821"/>
            <a:ext cx="8229600" cy="67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B41B1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B41B1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B41B1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B41B1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B41B1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B41B1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B41B1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B41B1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B41B1D"/>
                </a:solidFill>
                <a:latin typeface="Arial" charset="0"/>
              </a:defRPr>
            </a:lvl9pPr>
          </a:lstStyle>
          <a:p>
            <a:pPr algn="ctr"/>
            <a:r>
              <a:rPr lang="en-US" i="0" kern="0" dirty="0" smtClean="0">
                <a:hlinkClick r:id="rId2"/>
              </a:rPr>
              <a:t>http://www.evaluationnetway.com</a:t>
            </a:r>
            <a:endParaRPr lang="en-US" i="0" kern="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19" y="2231004"/>
            <a:ext cx="7483489" cy="358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3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899" y="418049"/>
            <a:ext cx="8664908" cy="603443"/>
          </a:xfrm>
        </p:spPr>
        <p:txBody>
          <a:bodyPr/>
          <a:lstStyle/>
          <a:p>
            <a:r>
              <a:rPr lang="en-US" dirty="0"/>
              <a:t>So Where Does This Leave Us?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543" y="1264866"/>
            <a:ext cx="3735207" cy="498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6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41B1D"/>
                </a:solidFill>
                <a:sym typeface="Wingdings" panose="05000000000000000000" pitchFamily="2" charset="2"/>
              </a:rPr>
              <a:t>Skim the SEP manuals </a:t>
            </a:r>
          </a:p>
          <a:p>
            <a:r>
              <a:rPr lang="en-US" dirty="0" smtClean="0">
                <a:solidFill>
                  <a:srgbClr val="B41B1D"/>
                </a:solidFill>
                <a:sym typeface="Wingdings" panose="05000000000000000000" pitchFamily="2" charset="2"/>
              </a:rPr>
              <a:t>Sign up for the Netway</a:t>
            </a:r>
          </a:p>
          <a:p>
            <a:r>
              <a:rPr lang="en-US" dirty="0" smtClean="0">
                <a:solidFill>
                  <a:srgbClr val="B41B1D"/>
                </a:solidFill>
                <a:sym typeface="Wingdings" panose="05000000000000000000" pitchFamily="2" charset="2"/>
              </a:rPr>
              <a:t>Get oriented to Netway interface</a:t>
            </a:r>
          </a:p>
          <a:p>
            <a:r>
              <a:rPr lang="en-US" dirty="0" smtClean="0">
                <a:solidFill>
                  <a:srgbClr val="B41B1D"/>
                </a:solidFill>
                <a:sym typeface="Wingdings" panose="05000000000000000000" pitchFamily="2" charset="2"/>
              </a:rPr>
              <a:t>Identify a specific program you want to work on</a:t>
            </a:r>
          </a:p>
          <a:p>
            <a:r>
              <a:rPr lang="en-US" dirty="0" smtClean="0">
                <a:solidFill>
                  <a:srgbClr val="B41B1D"/>
                </a:solidFill>
                <a:sym typeface="Wingdings" panose="05000000000000000000" pitchFamily="2" charset="2"/>
              </a:rPr>
              <a:t>Begin working through the SEP steps on the </a:t>
            </a:r>
            <a:r>
              <a:rPr lang="en-US" dirty="0">
                <a:solidFill>
                  <a:srgbClr val="B41B1D"/>
                </a:solidFill>
                <a:sym typeface="Wingdings" panose="05000000000000000000" pitchFamily="2" charset="2"/>
              </a:rPr>
              <a:t>N</a:t>
            </a:r>
            <a:r>
              <a:rPr lang="en-US" dirty="0" smtClean="0">
                <a:solidFill>
                  <a:srgbClr val="B41B1D"/>
                </a:solidFill>
                <a:sym typeface="Wingdings" panose="05000000000000000000" pitchFamily="2" charset="2"/>
              </a:rPr>
              <a:t>etway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79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85753" y="1911178"/>
            <a:ext cx="8678863" cy="35355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The Systems Evaluation Protocol (SEP) is a </a:t>
            </a:r>
            <a:r>
              <a:rPr lang="en-US" sz="2800" dirty="0"/>
              <a:t>step-by-step guide for evaluation professionals who wish to integrate a </a:t>
            </a:r>
            <a:r>
              <a:rPr lang="en-US" sz="2800" dirty="0" smtClean="0"/>
              <a:t>evolutionary systems </a:t>
            </a:r>
            <a:r>
              <a:rPr lang="en-US" sz="2800" dirty="0"/>
              <a:t>evaluation perspective into their work with organizations in order to enhance the quality and appropriateness of program evaluations.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Systems Evaluation Protocol?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1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William Trochim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Cornell University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wmt1@cornell.edu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https://core.human.cornell.edu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further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29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Very Brief </a:t>
            </a:r>
            <a:r>
              <a:rPr lang="en-US" dirty="0"/>
              <a:t>Introduction to the SEP</a:t>
            </a:r>
          </a:p>
        </p:txBody>
      </p:sp>
      <p:pic>
        <p:nvPicPr>
          <p:cNvPr id="4" name="Picture 10" descr="fig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320120"/>
            <a:ext cx="5827713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68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899" y="401573"/>
            <a:ext cx="8664908" cy="603443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Less Brief </a:t>
            </a:r>
            <a:r>
              <a:rPr lang="en-US" dirty="0"/>
              <a:t>Introduction to the SEP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" y="1122186"/>
            <a:ext cx="5280065" cy="539611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968721" y="1796190"/>
            <a:ext cx="3064747" cy="3938329"/>
            <a:chOff x="5968721" y="1796190"/>
            <a:chExt cx="3064747" cy="393832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87038">
              <a:off x="6182919" y="1796190"/>
              <a:ext cx="2436416" cy="315262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968721" y="5395965"/>
              <a:ext cx="30647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hlinkClick r:id="rId4"/>
                </a:rPr>
                <a:t>https://core.human.cornell.edu</a:t>
              </a:r>
              <a:r>
                <a:rPr lang="en-US" sz="1600" dirty="0" smtClean="0">
                  <a:hlinkClick r:id="rId4"/>
                </a:rPr>
                <a:t>/</a:t>
              </a:r>
              <a:r>
                <a:rPr lang="en-US" sz="1600" dirty="0" smtClean="0"/>
                <a:t> </a:t>
              </a:r>
              <a:endParaRPr lang="en-US" sz="16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20130" y="1150705"/>
            <a:ext cx="8261534" cy="2300949"/>
            <a:chOff x="420130" y="1150705"/>
            <a:chExt cx="8261534" cy="2300949"/>
          </a:xfrm>
        </p:grpSpPr>
        <p:sp>
          <p:nvSpPr>
            <p:cNvPr id="12" name="Rounded Rectangle 11"/>
            <p:cNvSpPr/>
            <p:nvPr/>
          </p:nvSpPr>
          <p:spPr>
            <a:xfrm>
              <a:off x="420130" y="2174789"/>
              <a:ext cx="5428735" cy="127686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26140" y="1150705"/>
              <a:ext cx="2455524" cy="15696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Focus for today – </a:t>
              </a:r>
              <a:r>
                <a:rPr lang="en-US" sz="2400" dirty="0" smtClean="0">
                  <a:solidFill>
                    <a:srgbClr val="800000"/>
                  </a:solidFill>
                </a:rPr>
                <a:t>Modeling </a:t>
              </a:r>
              <a:r>
                <a:rPr lang="en-US" sz="2400" dirty="0" smtClean="0"/>
                <a:t>(“well begun is half done”)</a:t>
              </a:r>
              <a:endParaRPr lang="en-US" sz="2400" dirty="0"/>
            </a:p>
          </p:txBody>
        </p:sp>
        <p:cxnSp>
          <p:nvCxnSpPr>
            <p:cNvPr id="15" name="Straight Connector 14"/>
            <p:cNvCxnSpPr>
              <a:stCxn id="13" idx="1"/>
              <a:endCxn id="12" idx="3"/>
            </p:cNvCxnSpPr>
            <p:nvPr/>
          </p:nvCxnSpPr>
          <p:spPr>
            <a:xfrm flipH="1">
              <a:off x="5848865" y="1935535"/>
              <a:ext cx="377275" cy="8776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63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strengtheningfamilies.unitedway.org/ui/LogicModel_Template_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08" y="2039096"/>
            <a:ext cx="3135431" cy="20522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LM_pdande-c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986" y="1961623"/>
            <a:ext cx="3390536" cy="21297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1" b="5299"/>
          <a:stretch/>
        </p:blipFill>
        <p:spPr bwMode="auto">
          <a:xfrm>
            <a:off x="2992838" y="3839845"/>
            <a:ext cx="2996341" cy="20850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t" anchorCtr="0">
            <a:normAutofit/>
          </a:bodyPr>
          <a:lstStyle/>
          <a:p>
            <a:pPr algn="ctr"/>
            <a:r>
              <a:rPr lang="en-US" dirty="0"/>
              <a:t>Common Logic Model Formats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79636" y="-20642"/>
            <a:ext cx="1864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Logic &amp; Pathway Models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7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7899" y="304471"/>
            <a:ext cx="8664908" cy="603443"/>
          </a:xfrm>
        </p:spPr>
        <p:txBody>
          <a:bodyPr/>
          <a:lstStyle/>
          <a:p>
            <a:r>
              <a:rPr lang="en-US" dirty="0" smtClean="0"/>
              <a:t>Logic Model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76177" y="967546"/>
            <a:ext cx="7173825" cy="5814612"/>
            <a:chOff x="627321" y="1063111"/>
            <a:chExt cx="7322681" cy="6112468"/>
          </a:xfrm>
        </p:grpSpPr>
        <p:pic>
          <p:nvPicPr>
            <p:cNvPr id="9" name="Picture 8" descr="Madison - Logic Model Report_Page_1.jpg"/>
            <p:cNvPicPr>
              <a:picLocks noChangeAspect="1"/>
            </p:cNvPicPr>
            <p:nvPr/>
          </p:nvPicPr>
          <p:blipFill>
            <a:blip r:embed="rId3" cstate="print"/>
            <a:srcRect t="6512" b="4961"/>
            <a:stretch>
              <a:fillRect/>
            </a:stretch>
          </p:blipFill>
          <p:spPr>
            <a:xfrm>
              <a:off x="627321" y="1063111"/>
              <a:ext cx="7315200" cy="5004802"/>
            </a:xfrm>
            <a:prstGeom prst="rect">
              <a:avLst/>
            </a:prstGeom>
          </p:spPr>
        </p:pic>
        <p:pic>
          <p:nvPicPr>
            <p:cNvPr id="10" name="Picture 9" descr="Madison - Logic Model Report_Page_2.jpg"/>
            <p:cNvPicPr>
              <a:picLocks noChangeAspect="1"/>
            </p:cNvPicPr>
            <p:nvPr/>
          </p:nvPicPr>
          <p:blipFill>
            <a:blip r:embed="rId4" cstate="print"/>
            <a:srcRect t="6357" b="74108"/>
            <a:stretch>
              <a:fillRect/>
            </a:stretch>
          </p:blipFill>
          <p:spPr>
            <a:xfrm>
              <a:off x="634802" y="6071195"/>
              <a:ext cx="7315200" cy="1104384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279636" y="-20642"/>
            <a:ext cx="1864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Logic &amp; Pathway Models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76177" y="967546"/>
            <a:ext cx="7173825" cy="5814612"/>
            <a:chOff x="627321" y="1063111"/>
            <a:chExt cx="7322681" cy="6112468"/>
          </a:xfrm>
        </p:grpSpPr>
        <p:pic>
          <p:nvPicPr>
            <p:cNvPr id="9" name="Picture 8" descr="Madison - Logic Model Report_Page_1.jpg"/>
            <p:cNvPicPr>
              <a:picLocks noChangeAspect="1"/>
            </p:cNvPicPr>
            <p:nvPr/>
          </p:nvPicPr>
          <p:blipFill>
            <a:blip r:embed="rId3" cstate="print"/>
            <a:srcRect t="6512" b="4961"/>
            <a:stretch>
              <a:fillRect/>
            </a:stretch>
          </p:blipFill>
          <p:spPr>
            <a:xfrm>
              <a:off x="627321" y="1063111"/>
              <a:ext cx="7315200" cy="5004802"/>
            </a:xfrm>
            <a:prstGeom prst="rect">
              <a:avLst/>
            </a:prstGeom>
          </p:spPr>
        </p:pic>
        <p:pic>
          <p:nvPicPr>
            <p:cNvPr id="10" name="Picture 9" descr="Madison - Logic Model Report_Page_2.jpg"/>
            <p:cNvPicPr>
              <a:picLocks noChangeAspect="1"/>
            </p:cNvPicPr>
            <p:nvPr/>
          </p:nvPicPr>
          <p:blipFill>
            <a:blip r:embed="rId4" cstate="print"/>
            <a:srcRect t="6357" b="74108"/>
            <a:stretch>
              <a:fillRect/>
            </a:stretch>
          </p:blipFill>
          <p:spPr>
            <a:xfrm>
              <a:off x="634802" y="6071195"/>
              <a:ext cx="7315200" cy="110438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010829" y="2252546"/>
            <a:ext cx="869795" cy="1237786"/>
          </a:xfrm>
          <a:prstGeom prst="rect">
            <a:avLst/>
          </a:prstGeom>
          <a:noFill/>
          <a:ln w="6350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57852" y="2117654"/>
            <a:ext cx="895815" cy="3201477"/>
          </a:xfrm>
          <a:prstGeom prst="rect">
            <a:avLst/>
          </a:prstGeom>
          <a:noFill/>
          <a:ln w="635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54028" y="2117655"/>
            <a:ext cx="892099" cy="2733126"/>
          </a:xfrm>
          <a:prstGeom prst="rect">
            <a:avLst/>
          </a:prstGeom>
          <a:noFill/>
          <a:ln w="63500"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42773" y="2123769"/>
            <a:ext cx="862360" cy="2035636"/>
          </a:xfrm>
          <a:prstGeom prst="rect">
            <a:avLst/>
          </a:prstGeom>
          <a:noFill/>
          <a:ln w="63500"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84812" y="2204228"/>
            <a:ext cx="895811" cy="131344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279636" y="-20642"/>
            <a:ext cx="1864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Logic &amp; Pathway Models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87899" y="304471"/>
            <a:ext cx="8664908" cy="603443"/>
          </a:xfrm>
        </p:spPr>
        <p:txBody>
          <a:bodyPr/>
          <a:lstStyle/>
          <a:p>
            <a:r>
              <a:rPr lang="en-US" dirty="0" smtClean="0"/>
              <a:t>Logic Model</a:t>
            </a:r>
          </a:p>
        </p:txBody>
      </p:sp>
    </p:spTree>
    <p:extLst>
      <p:ext uri="{BB962C8B-B14F-4D97-AF65-F5344CB8AC3E}">
        <p14:creationId xmlns:p14="http://schemas.microsoft.com/office/powerpoint/2010/main" val="748955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 Structures and Pathway Models</a:t>
            </a:r>
            <a:endParaRPr lang="en-US" dirty="0"/>
          </a:p>
        </p:txBody>
      </p:sp>
      <p:pic>
        <p:nvPicPr>
          <p:cNvPr id="5" name="Picture 4" descr="Madison - Logic Model Report_Page_1.jpg"/>
          <p:cNvPicPr>
            <a:picLocks noChangeAspect="1"/>
          </p:cNvPicPr>
          <p:nvPr/>
        </p:nvPicPr>
        <p:blipFill rotWithShape="1">
          <a:blip r:embed="rId2" cstate="print"/>
          <a:srcRect t="29581" r="204" b="11633"/>
          <a:stretch/>
        </p:blipFill>
        <p:spPr>
          <a:xfrm>
            <a:off x="126460" y="2210511"/>
            <a:ext cx="8667343" cy="418056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793089" y="2013624"/>
            <a:ext cx="5538652" cy="4387176"/>
            <a:chOff x="2793089" y="2013624"/>
            <a:chExt cx="5538652" cy="4233436"/>
          </a:xfrm>
        </p:grpSpPr>
        <p:sp>
          <p:nvSpPr>
            <p:cNvPr id="7" name="Rectangle 6"/>
            <p:cNvSpPr/>
            <p:nvPr/>
          </p:nvSpPr>
          <p:spPr>
            <a:xfrm>
              <a:off x="2793089" y="2191997"/>
              <a:ext cx="1054104" cy="1636772"/>
            </a:xfrm>
            <a:prstGeom prst="rect">
              <a:avLst/>
            </a:prstGeom>
            <a:noFill/>
            <a:ln w="63500">
              <a:solidFill>
                <a:srgbClr val="FF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881122" y="2013624"/>
              <a:ext cx="1227848" cy="4233436"/>
            </a:xfrm>
            <a:prstGeom prst="rect">
              <a:avLst/>
            </a:prstGeom>
            <a:noFill/>
            <a:ln w="63500"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46755" y="2013625"/>
              <a:ext cx="1081135" cy="3614118"/>
            </a:xfrm>
            <a:prstGeom prst="rect">
              <a:avLst/>
            </a:prstGeom>
            <a:noFill/>
            <a:ln w="63500">
              <a:solidFill>
                <a:srgbClr val="99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286647" y="2021710"/>
              <a:ext cx="1045094" cy="2691800"/>
            </a:xfrm>
            <a:prstGeom prst="rect">
              <a:avLst/>
            </a:prstGeom>
            <a:noFill/>
            <a:ln w="63500">
              <a:solidFill>
                <a:srgbClr val="99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365771" y="1410511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leads to what?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688422" y="2714017"/>
            <a:ext cx="1321323" cy="1682885"/>
            <a:chOff x="3688422" y="2714017"/>
            <a:chExt cx="1321323" cy="1682885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3793787" y="2714017"/>
              <a:ext cx="1215958" cy="168288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688422" y="3369924"/>
              <a:ext cx="1294544" cy="61644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7279636" y="-20642"/>
            <a:ext cx="1864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Logic &amp; Pathway Models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56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LIBID" val="Dbfd341bb-82f3-42c9-a1ea-a084e3532f10.0.e6H2NA=="/>
  <p:tag name="APLORISLIBHASH" val="1.15va3xcOEscji8TcyVWR7WaU6eAVE="/>
</p:tagLst>
</file>

<file path=ppt/theme/theme1.xml><?xml version="1.0" encoding="utf-8"?>
<a:theme xmlns:a="http://schemas.openxmlformats.org/drawingml/2006/main" name="cornell-ppt-template-simpl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cornell-ppt-template-simple</Template>
  <TotalTime>25333</TotalTime>
  <Words>1022</Words>
  <Application>Microsoft Office PowerPoint</Application>
  <PresentationFormat>On-screen Show (4:3)</PresentationFormat>
  <Paragraphs>210</Paragraphs>
  <Slides>30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Helvetica</vt:lpstr>
      <vt:lpstr>Tahoma</vt:lpstr>
      <vt:lpstr>Times</vt:lpstr>
      <vt:lpstr>Wingdings</vt:lpstr>
      <vt:lpstr>cornell-ppt-template-simple</vt:lpstr>
      <vt:lpstr>Practical Techniques for Planning Evaluations:  The System Evaluation Protocol</vt:lpstr>
      <vt:lpstr>Goals of Workshop</vt:lpstr>
      <vt:lpstr>What is the Systems Evaluation Protocol?</vt:lpstr>
      <vt:lpstr>A Very Brief Introduction to the SEP</vt:lpstr>
      <vt:lpstr>A Less Brief Introduction to the SEP</vt:lpstr>
      <vt:lpstr>Common Logic Model Formats</vt:lpstr>
      <vt:lpstr>Logic Model</vt:lpstr>
      <vt:lpstr>Logic Model</vt:lpstr>
      <vt:lpstr>Causal Structures and Pathway Models</vt:lpstr>
      <vt:lpstr>Causal Structures and Pathway Models</vt:lpstr>
      <vt:lpstr>PowerPoint Presentation</vt:lpstr>
      <vt:lpstr>Pathway Model</vt:lpstr>
      <vt:lpstr>Pathway Models</vt:lpstr>
      <vt:lpstr>How Logic Model and Pathway Model relate </vt:lpstr>
      <vt:lpstr>Simple Pathway Model</vt:lpstr>
      <vt:lpstr>Complicated Pathway Model</vt:lpstr>
      <vt:lpstr>Exercise: Developing a Pathway Model</vt:lpstr>
      <vt:lpstr>PowerPoint Presentation</vt:lpstr>
      <vt:lpstr>PowerPoint Presentation</vt:lpstr>
      <vt:lpstr>Exercise: Developing a Pathway Model</vt:lpstr>
      <vt:lpstr>PowerPoint Presentation</vt:lpstr>
      <vt:lpstr>Using Pathway Models in Evaluation</vt:lpstr>
      <vt:lpstr>“Mining the Model”</vt:lpstr>
      <vt:lpstr>“Mining the Model”</vt:lpstr>
      <vt:lpstr>The Netway </vt:lpstr>
      <vt:lpstr>NETworked PathWAY Models (Netway)</vt:lpstr>
      <vt:lpstr>The Netway</vt:lpstr>
      <vt:lpstr>So Where Does This Leave Us?</vt:lpstr>
      <vt:lpstr>Next Steps</vt:lpstr>
      <vt:lpstr>For further information</vt:lpstr>
    </vt:vector>
  </TitlesOfParts>
  <Company>Cornell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Extension Approach to Evaluation Planning</dc:title>
  <dc:creator>Human Ecology</dc:creator>
  <cp:lastModifiedBy>William Michael Trochim</cp:lastModifiedBy>
  <cp:revision>651</cp:revision>
  <cp:lastPrinted>2012-03-14T21:16:32Z</cp:lastPrinted>
  <dcterms:created xsi:type="dcterms:W3CDTF">2006-08-28T15:01:45Z</dcterms:created>
  <dcterms:modified xsi:type="dcterms:W3CDTF">2019-05-10T06:56:55Z</dcterms:modified>
</cp:coreProperties>
</file>